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3"/>
  </p:notesMasterIdLst>
  <p:sldIdLst>
    <p:sldId id="286" r:id="rId2"/>
    <p:sldId id="260" r:id="rId3"/>
    <p:sldId id="284" r:id="rId4"/>
    <p:sldId id="288" r:id="rId5"/>
    <p:sldId id="289" r:id="rId6"/>
    <p:sldId id="285" r:id="rId7"/>
    <p:sldId id="290" r:id="rId8"/>
    <p:sldId id="291" r:id="rId9"/>
    <p:sldId id="292" r:id="rId10"/>
    <p:sldId id="294" r:id="rId11"/>
    <p:sldId id="295" r:id="rId12"/>
    <p:sldId id="296" r:id="rId13"/>
    <p:sldId id="297" r:id="rId14"/>
    <p:sldId id="298" r:id="rId15"/>
    <p:sldId id="305" r:id="rId16"/>
    <p:sldId id="299" r:id="rId17"/>
    <p:sldId id="300" r:id="rId18"/>
    <p:sldId id="301" r:id="rId19"/>
    <p:sldId id="302" r:id="rId20"/>
    <p:sldId id="303" r:id="rId21"/>
    <p:sldId id="281" r:id="rId2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ברק פינקל" initials="בפ" lastIdx="3" clrIdx="0">
    <p:extLst>
      <p:ext uri="{19B8F6BF-5375-455C-9EA6-DF929625EA0E}">
        <p15:presenceInfo xmlns:p15="http://schemas.microsoft.com/office/powerpoint/2012/main" userId="S::barak.finkel@msmail.ariel.ac.il::d9f7a470-d7ee-4635-aa7a-ff5b1cd772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740000"/>
    <a:srgbClr val="F2F2F2"/>
    <a:srgbClr val="8E0000"/>
    <a:srgbClr val="FF505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986" autoAdjust="0"/>
    <p:restoredTop sz="89554" autoAdjust="0"/>
  </p:normalViewPr>
  <p:slideViewPr>
    <p:cSldViewPr snapToGrid="0">
      <p:cViewPr varScale="1">
        <p:scale>
          <a:sx n="102" d="100"/>
          <a:sy n="102" d="100"/>
        </p:scale>
        <p:origin x="9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00E7C32-AEE2-40BB-9A59-BEECE4EE79AE}" type="datetimeFigureOut">
              <a:rPr lang="he-IL" smtClean="0"/>
              <a:t>ט"ו/כסלו/תשפ"ה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B24D767-B5CA-41A3-9FFD-598430747D54}" type="slidenum">
              <a:rPr lang="he-IL" smtClean="0"/>
              <a:t>‹#›</a:t>
            </a:fld>
            <a:endParaRPr lang="he-IL"/>
          </a:p>
        </p:txBody>
      </p:sp>
    </p:spTree>
    <p:extLst>
      <p:ext uri="{BB962C8B-B14F-4D97-AF65-F5344CB8AC3E}">
        <p14:creationId xmlns:p14="http://schemas.microsoft.com/office/powerpoint/2010/main" val="325239763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a:t>
            </a:fld>
            <a:endParaRPr lang="he-IL"/>
          </a:p>
        </p:txBody>
      </p:sp>
    </p:spTree>
    <p:extLst>
      <p:ext uri="{BB962C8B-B14F-4D97-AF65-F5344CB8AC3E}">
        <p14:creationId xmlns:p14="http://schemas.microsoft.com/office/powerpoint/2010/main" val="1621682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10</a:t>
            </a:fld>
            <a:endParaRPr lang="he-IL"/>
          </a:p>
        </p:txBody>
      </p:sp>
    </p:spTree>
    <p:extLst>
      <p:ext uri="{BB962C8B-B14F-4D97-AF65-F5344CB8AC3E}">
        <p14:creationId xmlns:p14="http://schemas.microsoft.com/office/powerpoint/2010/main" val="2500489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11</a:t>
            </a:fld>
            <a:endParaRPr lang="he-IL"/>
          </a:p>
        </p:txBody>
      </p:sp>
    </p:spTree>
    <p:extLst>
      <p:ext uri="{BB962C8B-B14F-4D97-AF65-F5344CB8AC3E}">
        <p14:creationId xmlns:p14="http://schemas.microsoft.com/office/powerpoint/2010/main" val="3843493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12</a:t>
            </a:fld>
            <a:endParaRPr lang="he-IL"/>
          </a:p>
        </p:txBody>
      </p:sp>
    </p:spTree>
    <p:extLst>
      <p:ext uri="{BB962C8B-B14F-4D97-AF65-F5344CB8AC3E}">
        <p14:creationId xmlns:p14="http://schemas.microsoft.com/office/powerpoint/2010/main" val="409364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13</a:t>
            </a:fld>
            <a:endParaRPr lang="he-IL"/>
          </a:p>
        </p:txBody>
      </p:sp>
    </p:spTree>
    <p:extLst>
      <p:ext uri="{BB962C8B-B14F-4D97-AF65-F5344CB8AC3E}">
        <p14:creationId xmlns:p14="http://schemas.microsoft.com/office/powerpoint/2010/main" val="2132522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הסבר בע"פ:</a:t>
            </a:r>
          </a:p>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14</a:t>
            </a:fld>
            <a:endParaRPr lang="he-IL"/>
          </a:p>
        </p:txBody>
      </p:sp>
    </p:spTree>
    <p:extLst>
      <p:ext uri="{BB962C8B-B14F-4D97-AF65-F5344CB8AC3E}">
        <p14:creationId xmlns:p14="http://schemas.microsoft.com/office/powerpoint/2010/main" val="3102646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הסבר בע"פ:</a:t>
            </a:r>
          </a:p>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15</a:t>
            </a:fld>
            <a:endParaRPr lang="he-IL"/>
          </a:p>
        </p:txBody>
      </p:sp>
    </p:spTree>
    <p:extLst>
      <p:ext uri="{BB962C8B-B14F-4D97-AF65-F5344CB8AC3E}">
        <p14:creationId xmlns:p14="http://schemas.microsoft.com/office/powerpoint/2010/main" val="3388278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16</a:t>
            </a:fld>
            <a:endParaRPr lang="he-IL"/>
          </a:p>
        </p:txBody>
      </p:sp>
    </p:spTree>
    <p:extLst>
      <p:ext uri="{BB962C8B-B14F-4D97-AF65-F5344CB8AC3E}">
        <p14:creationId xmlns:p14="http://schemas.microsoft.com/office/powerpoint/2010/main" val="4033717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17</a:t>
            </a:fld>
            <a:endParaRPr lang="he-IL"/>
          </a:p>
        </p:txBody>
      </p:sp>
    </p:spTree>
    <p:extLst>
      <p:ext uri="{BB962C8B-B14F-4D97-AF65-F5344CB8AC3E}">
        <p14:creationId xmlns:p14="http://schemas.microsoft.com/office/powerpoint/2010/main" val="3541132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18</a:t>
            </a:fld>
            <a:endParaRPr lang="he-IL"/>
          </a:p>
        </p:txBody>
      </p:sp>
    </p:spTree>
    <p:extLst>
      <p:ext uri="{BB962C8B-B14F-4D97-AF65-F5344CB8AC3E}">
        <p14:creationId xmlns:p14="http://schemas.microsoft.com/office/powerpoint/2010/main" val="247085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19</a:t>
            </a:fld>
            <a:endParaRPr lang="he-IL"/>
          </a:p>
        </p:txBody>
      </p:sp>
    </p:spTree>
    <p:extLst>
      <p:ext uri="{BB962C8B-B14F-4D97-AF65-F5344CB8AC3E}">
        <p14:creationId xmlns:p14="http://schemas.microsoft.com/office/powerpoint/2010/main" val="390681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2</a:t>
            </a:fld>
            <a:endParaRPr lang="he-IL"/>
          </a:p>
        </p:txBody>
      </p:sp>
    </p:spTree>
    <p:extLst>
      <p:ext uri="{BB962C8B-B14F-4D97-AF65-F5344CB8AC3E}">
        <p14:creationId xmlns:p14="http://schemas.microsoft.com/office/powerpoint/2010/main" val="2869433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הסבר בע"פ:</a:t>
            </a:r>
          </a:p>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20</a:t>
            </a:fld>
            <a:endParaRPr lang="he-IL"/>
          </a:p>
        </p:txBody>
      </p:sp>
    </p:spTree>
    <p:extLst>
      <p:ext uri="{BB962C8B-B14F-4D97-AF65-F5344CB8AC3E}">
        <p14:creationId xmlns:p14="http://schemas.microsoft.com/office/powerpoint/2010/main" val="4141136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21</a:t>
            </a:fld>
            <a:endParaRPr lang="he-IL"/>
          </a:p>
        </p:txBody>
      </p:sp>
    </p:spTree>
    <p:extLst>
      <p:ext uri="{BB962C8B-B14F-4D97-AF65-F5344CB8AC3E}">
        <p14:creationId xmlns:p14="http://schemas.microsoft.com/office/powerpoint/2010/main" val="515512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לעצור בשנייה 0:30, לאחר מכן יש תוכן גראפי</a:t>
            </a:r>
          </a:p>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3</a:t>
            </a:fld>
            <a:endParaRPr lang="he-IL"/>
          </a:p>
        </p:txBody>
      </p:sp>
    </p:spTree>
    <p:extLst>
      <p:ext uri="{BB962C8B-B14F-4D97-AF65-F5344CB8AC3E}">
        <p14:creationId xmlns:p14="http://schemas.microsoft.com/office/powerpoint/2010/main" val="1157188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4</a:t>
            </a:fld>
            <a:endParaRPr lang="he-IL"/>
          </a:p>
        </p:txBody>
      </p:sp>
    </p:spTree>
    <p:extLst>
      <p:ext uri="{BB962C8B-B14F-4D97-AF65-F5344CB8AC3E}">
        <p14:creationId xmlns:p14="http://schemas.microsoft.com/office/powerpoint/2010/main" val="1950918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5</a:t>
            </a:fld>
            <a:endParaRPr lang="he-IL"/>
          </a:p>
        </p:txBody>
      </p:sp>
    </p:spTree>
    <p:extLst>
      <p:ext uri="{BB962C8B-B14F-4D97-AF65-F5344CB8AC3E}">
        <p14:creationId xmlns:p14="http://schemas.microsoft.com/office/powerpoint/2010/main" val="10736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6</a:t>
            </a:fld>
            <a:endParaRPr lang="he-IL"/>
          </a:p>
        </p:txBody>
      </p:sp>
    </p:spTree>
    <p:extLst>
      <p:ext uri="{BB962C8B-B14F-4D97-AF65-F5344CB8AC3E}">
        <p14:creationId xmlns:p14="http://schemas.microsoft.com/office/powerpoint/2010/main" val="302602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כיצד מבוצע משוב בפן הפסיכולוגי (להגיד בע"פ):</a:t>
            </a:r>
          </a:p>
          <a:p>
            <a:pPr marL="228600" indent="-228600">
              <a:buAutoNum type="arabicParenR"/>
            </a:pPr>
            <a:r>
              <a:rPr lang="he-IL" dirty="0"/>
              <a:t>בהקשר הקרבות – הבסת אויבים מעלה משאב כספי וכך יוצרת שמחה אצל השחקן. תבוסה מגבילה את משאב היכולות של השחקן ומציגה הודעה גדולה על המסך על התבוסה, וכך גורמת לתחושה לא טובה.</a:t>
            </a:r>
          </a:p>
          <a:p>
            <a:pPr marL="228600" indent="-228600">
              <a:buAutoNum type="arabicParenR"/>
            </a:pPr>
            <a:r>
              <a:rPr lang="he-IL" dirty="0"/>
              <a:t>בהקשר ההתקדמות במשחק – השחקן שמח כאשר מצליח לגלות סוד שפותח לו </a:t>
            </a:r>
            <a:r>
              <a:rPr lang="he-IL" dirty="0" err="1"/>
              <a:t>איזור</a:t>
            </a:r>
            <a:r>
              <a:rPr lang="he-IL" dirty="0"/>
              <a:t> חדש במשחק, וחש תסכול כשהוא לא מצליח ברגע מסוים כיצד לעבור מעל למלכודת כלשהי.</a:t>
            </a:r>
          </a:p>
          <a:p>
            <a:pPr marL="228600" indent="-228600">
              <a:buAutoNum type="arabicParenR"/>
            </a:pPr>
            <a:r>
              <a:rPr lang="he-IL" dirty="0"/>
              <a:t>בהקשר המשימות – השחקן מתוגמל לרוב כשמצליח לסייע לדמות משנה ע"י קבלת יכולות וסגולות חדשות בהן, </a:t>
            </a:r>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7</a:t>
            </a:fld>
            <a:endParaRPr lang="he-IL"/>
          </a:p>
        </p:txBody>
      </p:sp>
    </p:spTree>
    <p:extLst>
      <p:ext uri="{BB962C8B-B14F-4D97-AF65-F5344CB8AC3E}">
        <p14:creationId xmlns:p14="http://schemas.microsoft.com/office/powerpoint/2010/main" val="23173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8</a:t>
            </a:fld>
            <a:endParaRPr lang="he-IL"/>
          </a:p>
        </p:txBody>
      </p:sp>
    </p:spTree>
    <p:extLst>
      <p:ext uri="{BB962C8B-B14F-4D97-AF65-F5344CB8AC3E}">
        <p14:creationId xmlns:p14="http://schemas.microsoft.com/office/powerpoint/2010/main" val="3966693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B24D767-B5CA-41A3-9FFD-598430747D54}" type="slidenum">
              <a:rPr lang="he-IL" smtClean="0"/>
              <a:t>9</a:t>
            </a:fld>
            <a:endParaRPr lang="he-IL"/>
          </a:p>
        </p:txBody>
      </p:sp>
    </p:spTree>
    <p:extLst>
      <p:ext uri="{BB962C8B-B14F-4D97-AF65-F5344CB8AC3E}">
        <p14:creationId xmlns:p14="http://schemas.microsoft.com/office/powerpoint/2010/main" val="95616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E9F512-B09E-4541-8C14-E5C2E5470561}"/>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E968AD1-CEF6-472E-B40D-FD0966B0D6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DAEDE0B6-05B2-4FF3-A1FA-7BEB030D1045}"/>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5" name="מציין מיקום של כותרת תחתונה 4">
            <a:extLst>
              <a:ext uri="{FF2B5EF4-FFF2-40B4-BE49-F238E27FC236}">
                <a16:creationId xmlns:a16="http://schemas.microsoft.com/office/drawing/2014/main" id="{05888AAE-6F6C-4D73-89B2-A9A1661379D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B48DD09-E963-4D00-8EA3-3204F7C4996C}"/>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3039695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8CE749-1EAC-49E3-8892-8C208F71181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F69C37E-5A58-45B2-B3DF-3FA0146BD2C1}"/>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60F1592-A88E-4AFA-BEBB-DBEA8F671829}"/>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5" name="מציין מיקום של כותרת תחתונה 4">
            <a:extLst>
              <a:ext uri="{FF2B5EF4-FFF2-40B4-BE49-F238E27FC236}">
                <a16:creationId xmlns:a16="http://schemas.microsoft.com/office/drawing/2014/main" id="{3A6D59E0-0631-4ED5-B8B4-C7DFDBFE4FC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9D7F10C-38B9-420B-BE88-181F37A5166A}"/>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232466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C4AA9908-B713-48EB-AE5C-FF24BE18ED3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03FB4A0-2747-4C63-884F-F2215501F53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3D07A71-6288-4BF6-BD90-FBC28D1F16DD}"/>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5" name="מציין מיקום של כותרת תחתונה 4">
            <a:extLst>
              <a:ext uri="{FF2B5EF4-FFF2-40B4-BE49-F238E27FC236}">
                <a16:creationId xmlns:a16="http://schemas.microsoft.com/office/drawing/2014/main" id="{8A6AE187-4051-4506-BB6E-44B716FBEA1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396D8BF-933D-49ED-A925-D3E5E23ACDC7}"/>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1470950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4A91B5-4BD9-4D4F-8B91-3C2E896D90F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D502B7C-7425-488B-818A-6784E4B451A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9773338-3200-4D8A-89FE-A303A716DDBF}"/>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5" name="מציין מיקום של כותרת תחתונה 4">
            <a:extLst>
              <a:ext uri="{FF2B5EF4-FFF2-40B4-BE49-F238E27FC236}">
                <a16:creationId xmlns:a16="http://schemas.microsoft.com/office/drawing/2014/main" id="{A7A303F0-C2E7-4ECB-BDDC-29BEDB7A214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56D08F0-650D-446E-8FC5-E97ADFB19935}"/>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413722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E5AFE4-5514-47F5-9EF7-D051BCCF368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B5CDE90-DCB4-4287-A35D-07A5AF640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E4554FC-026B-4ADA-BF87-72AE4E7CD41C}"/>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5" name="מציין מיקום של כותרת תחתונה 4">
            <a:extLst>
              <a:ext uri="{FF2B5EF4-FFF2-40B4-BE49-F238E27FC236}">
                <a16:creationId xmlns:a16="http://schemas.microsoft.com/office/drawing/2014/main" id="{633CAFFE-EF5C-4F42-AE1D-0E1DFB8A539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6918C16-624E-4721-887E-79BE30F24E9A}"/>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61955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F457E8-D100-4220-9387-2B3E4E331D2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983EB59-1329-4178-A317-0D15C841AB82}"/>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0CCC326-6DDE-4D55-9B28-910EA0F972C4}"/>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BF01BA90-161A-4E58-90BD-B6A37E7B835F}"/>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6" name="מציין מיקום של כותרת תחתונה 5">
            <a:extLst>
              <a:ext uri="{FF2B5EF4-FFF2-40B4-BE49-F238E27FC236}">
                <a16:creationId xmlns:a16="http://schemas.microsoft.com/office/drawing/2014/main" id="{43BB5F98-E887-4045-B2D4-6C0DA21ABB0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780A1E3-00B5-42D0-A43F-8841D2457171}"/>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189535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B00D32-1B55-408D-8F00-2B63B1A744C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C74D5E8-F3B0-43DF-85E1-0520C1A0C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BFB3D7ED-A513-4DD2-9B91-4C660AC81F37}"/>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6B8FBC42-0680-469F-B8E8-6DF2215F25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E9F2F65C-CD56-4B5B-91AD-1DD255BA8CEF}"/>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E022E09D-621F-42B1-8E8D-53647BD8C95B}"/>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8" name="מציין מיקום של כותרת תחתונה 7">
            <a:extLst>
              <a:ext uri="{FF2B5EF4-FFF2-40B4-BE49-F238E27FC236}">
                <a16:creationId xmlns:a16="http://schemas.microsoft.com/office/drawing/2014/main" id="{35BBB040-AE92-4A57-905C-04C1DAB68B96}"/>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EB1CC561-5415-43C3-AF97-F63B06B7658B}"/>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40643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7F2DFE8-5150-40F9-B1DC-3E6621F2DA9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50A95313-236B-4906-B55E-621036EDF3B1}"/>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4" name="מציין מיקום של כותרת תחתונה 3">
            <a:extLst>
              <a:ext uri="{FF2B5EF4-FFF2-40B4-BE49-F238E27FC236}">
                <a16:creationId xmlns:a16="http://schemas.microsoft.com/office/drawing/2014/main" id="{1664A05B-52A2-46B0-BE76-221BB238197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31A04FFF-1437-4A73-AA03-D04BF624BC0F}"/>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2979143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B339915-7801-4F05-A49A-86E5632AD430}"/>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3" name="מציין מיקום של כותרת תחתונה 2">
            <a:extLst>
              <a:ext uri="{FF2B5EF4-FFF2-40B4-BE49-F238E27FC236}">
                <a16:creationId xmlns:a16="http://schemas.microsoft.com/office/drawing/2014/main" id="{DDB339FB-5F33-495C-91C3-27CB1687DF00}"/>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A5A2A0D-D93D-4DD2-A253-5CCD343E82FC}"/>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18295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FF0C84-73F2-4B79-AD42-EE4D319D72B3}"/>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4DCBF97-AE8B-49CF-BD3D-DAADC58779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F0B65F9-01CE-4E5D-9797-ED5B76745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507F32E-D944-4AB6-9EA8-E6EFB6C3E4FD}"/>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6" name="מציין מיקום של כותרת תחתונה 5">
            <a:extLst>
              <a:ext uri="{FF2B5EF4-FFF2-40B4-BE49-F238E27FC236}">
                <a16:creationId xmlns:a16="http://schemas.microsoft.com/office/drawing/2014/main" id="{623D6D16-5853-422F-B3C0-602A7F04EFB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26A97DE-AEDA-4B68-A340-73EE4FB34CFB}"/>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158961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F65573-EA9D-49DB-B77E-5672157BA7DE}"/>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EF78B1A-B837-4A6E-B3C0-A458F01564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CD289205-081C-4172-A04B-5992F5AE2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69C9F37-BA4C-4591-A709-9A65184B00BE}"/>
              </a:ext>
            </a:extLst>
          </p:cNvPr>
          <p:cNvSpPr>
            <a:spLocks noGrp="1"/>
          </p:cNvSpPr>
          <p:nvPr>
            <p:ph type="dt" sz="half" idx="10"/>
          </p:nvPr>
        </p:nvSpPr>
        <p:spPr/>
        <p:txBody>
          <a:bodyPr/>
          <a:lstStyle/>
          <a:p>
            <a:fld id="{2AD137A6-E12F-40EF-BB9D-D802EDC743F7}" type="datetimeFigureOut">
              <a:rPr lang="he-IL" smtClean="0"/>
              <a:t>ט"ו/כסלו/תשפ"ה</a:t>
            </a:fld>
            <a:endParaRPr lang="he-IL"/>
          </a:p>
        </p:txBody>
      </p:sp>
      <p:sp>
        <p:nvSpPr>
          <p:cNvPr id="6" name="מציין מיקום של כותרת תחתונה 5">
            <a:extLst>
              <a:ext uri="{FF2B5EF4-FFF2-40B4-BE49-F238E27FC236}">
                <a16:creationId xmlns:a16="http://schemas.microsoft.com/office/drawing/2014/main" id="{4737439B-3148-4EFE-9CFA-AA890DE067F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C23659D-EA3D-485C-86A8-A49E09DF0E58}"/>
              </a:ext>
            </a:extLst>
          </p:cNvPr>
          <p:cNvSpPr>
            <a:spLocks noGrp="1"/>
          </p:cNvSpPr>
          <p:nvPr>
            <p:ph type="sldNum" sz="quarter" idx="12"/>
          </p:nvPr>
        </p:nvSpPr>
        <p:spPr/>
        <p:txBody>
          <a:bodyPr/>
          <a:lstStyle/>
          <a:p>
            <a:fld id="{28D4029E-47F3-47E3-9725-FEF8993EA2B7}" type="slidenum">
              <a:rPr lang="he-IL" smtClean="0"/>
              <a:t>‹#›</a:t>
            </a:fld>
            <a:endParaRPr lang="he-IL"/>
          </a:p>
        </p:txBody>
      </p:sp>
    </p:spTree>
    <p:extLst>
      <p:ext uri="{BB962C8B-B14F-4D97-AF65-F5344CB8AC3E}">
        <p14:creationId xmlns:p14="http://schemas.microsoft.com/office/powerpoint/2010/main" val="766835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B733EFCA-9D39-4EFA-BC4A-3959A5039CD5}"/>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3F75AC9-1FF6-4A24-841D-6B5D157A186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CD4F703-F64A-4C57-B9C4-38A9AE8C560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D137A6-E12F-40EF-BB9D-D802EDC743F7}" type="datetimeFigureOut">
              <a:rPr lang="he-IL" smtClean="0"/>
              <a:t>ט"ו/כסלו/תשפ"ה</a:t>
            </a:fld>
            <a:endParaRPr lang="he-IL"/>
          </a:p>
        </p:txBody>
      </p:sp>
      <p:sp>
        <p:nvSpPr>
          <p:cNvPr id="5" name="מציין מיקום של כותרת תחתונה 4">
            <a:extLst>
              <a:ext uri="{FF2B5EF4-FFF2-40B4-BE49-F238E27FC236}">
                <a16:creationId xmlns:a16="http://schemas.microsoft.com/office/drawing/2014/main" id="{5CE5A27B-06E8-4423-ABB8-7D3C62197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23AD401D-D1E1-4E06-B28F-62553DF4D6A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8D4029E-47F3-47E3-9725-FEF8993EA2B7}" type="slidenum">
              <a:rPr lang="he-IL" smtClean="0"/>
              <a:t>‹#›</a:t>
            </a:fld>
            <a:endParaRPr lang="he-IL"/>
          </a:p>
        </p:txBody>
      </p:sp>
    </p:spTree>
    <p:extLst>
      <p:ext uri="{BB962C8B-B14F-4D97-AF65-F5344CB8AC3E}">
        <p14:creationId xmlns:p14="http://schemas.microsoft.com/office/powerpoint/2010/main" val="948314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static.wikia.nocookie.net/blasphemous/images/5/54/Escribar.png/revision/latest?cb=20190917211017"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hyperlink" Target="https://static.wikia.nocookie.net/blasphemous/images/3/39/Redento.png/revision/latest?cb=20190908122347" TargetMode="External"/><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static.wikia.nocookie.net/blasphemous/images/a/a6/Esdras.png/revision/latest?cb=20190915203237" TargetMode="External"/><Relationship Id="rId5" Type="http://schemas.openxmlformats.org/officeDocument/2006/relationships/image" Target="../media/image31.png"/><Relationship Id="rId4" Type="http://schemas.openxmlformats.org/officeDocument/2006/relationships/hyperlink" Target="https://static.wikia.nocookie.net/blasphemous/images/1/11/Cleofas.png/revision/latest?cb=20190917204647" TargetMode="External"/><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hyperlink" Target="https://static.wikia.nocookie.net/blasphemous/images/a/a1/Item_Linen_of_Golden_Thread.png/revision/latest?cb=20190913190613" TargetMode="External"/><Relationship Id="rId13"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hyperlink" Target="https://static.wikia.nocookie.net/blasphemous/images/d/df/Item_Reliquary_frevor.png/revision/latest?cb=20220109222748"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static.wikia.nocookie.net/blasphemous/images/7/7a/Item_Blood_Perpetuated_in_Sand.png/revision/latest?cb=20190913190501" TargetMode="External"/><Relationship Id="rId11" Type="http://schemas.openxmlformats.org/officeDocument/2006/relationships/image" Target="../media/image41.png"/><Relationship Id="rId5" Type="http://schemas.microsoft.com/office/2007/relationships/hdphoto" Target="../media/hdphoto1.wdp"/><Relationship Id="rId10" Type="http://schemas.openxmlformats.org/officeDocument/2006/relationships/hyperlink" Target="https://static.wikia.nocookie.net/blasphemous/images/a/a9/Item_Calcified_Eye_of_Erudition.png/revision/latest?cb=20190912220156" TargetMode="External"/><Relationship Id="rId4" Type="http://schemas.openxmlformats.org/officeDocument/2006/relationships/image" Target="../media/image38.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seGW4vdfL7A?feature=oembed"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B1EF6BA-06ED-4AC8-BB07-5D39F4370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304" y="0"/>
            <a:ext cx="6855692" cy="6866878"/>
          </a:xfrm>
          <a:prstGeom prst="rect">
            <a:avLst/>
          </a:prstGeom>
          <a:noFill/>
          <a:extLst>
            <a:ext uri="{909E8E84-426E-40DD-AFC4-6F175D3DCCD1}">
              <a14:hiddenFill xmlns:a14="http://schemas.microsoft.com/office/drawing/2010/main">
                <a:solidFill>
                  <a:srgbClr val="FFFFFF"/>
                </a:solidFill>
              </a14:hiddenFill>
            </a:ext>
          </a:extLst>
        </p:spPr>
      </p:pic>
      <p:sp>
        <p:nvSpPr>
          <p:cNvPr id="15" name="תיבת טקסט 14">
            <a:extLst>
              <a:ext uri="{FF2B5EF4-FFF2-40B4-BE49-F238E27FC236}">
                <a16:creationId xmlns:a16="http://schemas.microsoft.com/office/drawing/2014/main" id="{6D0D81D2-262B-4D71-8DAB-545926D5D070}"/>
              </a:ext>
            </a:extLst>
          </p:cNvPr>
          <p:cNvSpPr txBox="1"/>
          <p:nvPr/>
        </p:nvSpPr>
        <p:spPr>
          <a:xfrm>
            <a:off x="1251326" y="3013501"/>
            <a:ext cx="2521527" cy="830997"/>
          </a:xfrm>
          <a:prstGeom prst="rect">
            <a:avLst/>
          </a:prstGeom>
          <a:noFill/>
        </p:spPr>
        <p:txBody>
          <a:bodyPr wrap="square">
            <a:spAutoFit/>
          </a:bodyPr>
          <a:lstStyle/>
          <a:p>
            <a:pPr algn="ctr"/>
            <a:r>
              <a:rPr lang="en-US" sz="2400" dirty="0">
                <a:solidFill>
                  <a:srgbClr val="740000"/>
                </a:solidFill>
                <a:latin typeface="Copperplate Gothic Light" panose="020E0507020206020404" pitchFamily="34" charset="0"/>
                <a:ea typeface="Tahoma" panose="020B0604030504040204" pitchFamily="34" charset="0"/>
                <a:cs typeface="Tahoma" panose="020B0604030504040204" pitchFamily="34" charset="0"/>
              </a:rPr>
              <a:t>Presented By:</a:t>
            </a:r>
          </a:p>
          <a:p>
            <a:pPr algn="ctr"/>
            <a:r>
              <a:rPr lang="en-US" sz="2400" dirty="0">
                <a:solidFill>
                  <a:srgbClr val="740000"/>
                </a:solidFill>
                <a:latin typeface="Copperplate Gothic Light" panose="020E0507020206020404" pitchFamily="34" charset="0"/>
                <a:ea typeface="Tahoma" panose="020B0604030504040204" pitchFamily="34" charset="0"/>
                <a:cs typeface="Tahoma" panose="020B0604030504040204" pitchFamily="34" charset="0"/>
              </a:rPr>
              <a:t> Barak Finkel</a:t>
            </a:r>
            <a:endParaRPr lang="he-IL" sz="2400" dirty="0">
              <a:solidFill>
                <a:srgbClr val="740000"/>
              </a:solidFill>
            </a:endParaRPr>
          </a:p>
        </p:txBody>
      </p:sp>
    </p:spTree>
    <p:extLst>
      <p:ext uri="{BB962C8B-B14F-4D97-AF65-F5344CB8AC3E}">
        <p14:creationId xmlns:p14="http://schemas.microsoft.com/office/powerpoint/2010/main" val="309205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421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כותרת 1">
            <a:extLst>
              <a:ext uri="{FF2B5EF4-FFF2-40B4-BE49-F238E27FC236}">
                <a16:creationId xmlns:a16="http://schemas.microsoft.com/office/drawing/2014/main" id="{1EFADB3D-7ECD-47C6-8106-BA867CE6299E}"/>
              </a:ext>
            </a:extLst>
          </p:cNvPr>
          <p:cNvSpPr txBox="1">
            <a:spLocks/>
          </p:cNvSpPr>
          <p:nvPr/>
        </p:nvSpPr>
        <p:spPr>
          <a:xfrm>
            <a:off x="417145" y="2281635"/>
            <a:ext cx="2910906" cy="9871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סיפור רקע</a:t>
            </a:r>
          </a:p>
        </p:txBody>
      </p:sp>
      <p:pic>
        <p:nvPicPr>
          <p:cNvPr id="8194" name="Picture 2" descr="Use links below to save image.">
            <a:extLst>
              <a:ext uri="{FF2B5EF4-FFF2-40B4-BE49-F238E27FC236}">
                <a16:creationId xmlns:a16="http://schemas.microsoft.com/office/drawing/2014/main" id="{1E54B5BF-8C24-4F9A-AE25-BC2451C4E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046" y="3268737"/>
            <a:ext cx="987103" cy="987103"/>
          </a:xfrm>
          <a:prstGeom prst="rect">
            <a:avLst/>
          </a:prstGeom>
          <a:noFill/>
          <a:extLst>
            <a:ext uri="{909E8E84-426E-40DD-AFC4-6F175D3DCCD1}">
              <a14:hiddenFill xmlns:a14="http://schemas.microsoft.com/office/drawing/2010/main">
                <a:solidFill>
                  <a:srgbClr val="FFFFFF"/>
                </a:solidFill>
              </a14:hiddenFill>
            </a:ext>
          </a:extLst>
        </p:spPr>
      </p:pic>
      <p:sp>
        <p:nvSpPr>
          <p:cNvPr id="16" name="מציין מיקום תוכן 2">
            <a:extLst>
              <a:ext uri="{FF2B5EF4-FFF2-40B4-BE49-F238E27FC236}">
                <a16:creationId xmlns:a16="http://schemas.microsoft.com/office/drawing/2014/main" id="{2092B113-120A-4F13-92B8-8F46CE30A9F6}"/>
              </a:ext>
            </a:extLst>
          </p:cNvPr>
          <p:cNvSpPr>
            <a:spLocks noGrp="1"/>
          </p:cNvSpPr>
          <p:nvPr>
            <p:ph idx="1"/>
          </p:nvPr>
        </p:nvSpPr>
        <p:spPr>
          <a:xfrm>
            <a:off x="4191000" y="620665"/>
            <a:ext cx="7638180" cy="860907"/>
          </a:xfrm>
        </p:spPr>
        <p:txBody>
          <a:bodyPr>
            <a:noAutofit/>
          </a:bodyPr>
          <a:lstStyle/>
          <a:p>
            <a:pPr marL="0" indent="0">
              <a:lnSpc>
                <a:spcPct val="107000"/>
              </a:lnSpc>
              <a:buNone/>
            </a:pPr>
            <a:r>
              <a:rPr lang="en-US" sz="1600" i="1" dirty="0">
                <a:latin typeface="Copperplate Gothic Light" panose="020E0507020206020404" pitchFamily="34" charset="0"/>
                <a:ea typeface="Tahoma" panose="020B0604030504040204" pitchFamily="34" charset="0"/>
                <a:cs typeface="Tahoma" panose="020B0604030504040204" pitchFamily="34" charset="0"/>
              </a:rPr>
              <a:t>Blasphemous</a:t>
            </a:r>
            <a:r>
              <a:rPr lang="en-US" sz="1600" dirty="0">
                <a:latin typeface="Tahoma" panose="020B0604030504040204" pitchFamily="34" charset="0"/>
                <a:ea typeface="Tahoma" panose="020B0604030504040204" pitchFamily="34" charset="0"/>
                <a:cs typeface="Tahoma" panose="020B0604030504040204" pitchFamily="34" charset="0"/>
              </a:rPr>
              <a:t> </a:t>
            </a:r>
            <a:r>
              <a:rPr lang="he-IL" sz="1600" dirty="0">
                <a:latin typeface="Tahoma" panose="020B0604030504040204" pitchFamily="34" charset="0"/>
                <a:ea typeface="Tahoma" panose="020B0604030504040204" pitchFamily="34" charset="0"/>
                <a:cs typeface="Tahoma" panose="020B0604030504040204" pitchFamily="34" charset="0"/>
              </a:rPr>
              <a:t> מתרחש בעולם אפל בשם </a:t>
            </a:r>
            <a:r>
              <a:rPr lang="en-US" sz="1600" dirty="0" err="1">
                <a:latin typeface="Copperplate Gothic Light" panose="020E0507020206020404" pitchFamily="34" charset="0"/>
                <a:ea typeface="Tahoma" panose="020B0604030504040204" pitchFamily="34" charset="0"/>
                <a:cs typeface="Tahoma" panose="020B0604030504040204" pitchFamily="34" charset="0"/>
              </a:rPr>
              <a:t>Cvstodia</a:t>
            </a:r>
            <a:r>
              <a:rPr lang="he-IL" sz="1600" dirty="0">
                <a:latin typeface="Tahoma" panose="020B0604030504040204" pitchFamily="34" charset="0"/>
                <a:ea typeface="Tahoma" panose="020B0604030504040204" pitchFamily="34" charset="0"/>
                <a:cs typeface="Tahoma" panose="020B0604030504040204" pitchFamily="34" charset="0"/>
              </a:rPr>
              <a:t> בו עקרונות דתיים קיצוניים, המזכירים באופיים את הנצרות הקתולית הספרדית הישנה, אשר שואפים לכפות עונש וכפרה על כל תושבי העולם.</a:t>
            </a:r>
            <a:endParaRPr lang="en-US" sz="16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7" name="מציין מיקום תוכן 2">
            <a:extLst>
              <a:ext uri="{FF2B5EF4-FFF2-40B4-BE49-F238E27FC236}">
                <a16:creationId xmlns:a16="http://schemas.microsoft.com/office/drawing/2014/main" id="{6A89C53D-AABB-491B-B582-6B829539F7A8}"/>
              </a:ext>
            </a:extLst>
          </p:cNvPr>
          <p:cNvSpPr txBox="1">
            <a:spLocks/>
          </p:cNvSpPr>
          <p:nvPr/>
        </p:nvSpPr>
        <p:spPr>
          <a:xfrm>
            <a:off x="4091134" y="2106812"/>
            <a:ext cx="7738046" cy="668374"/>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עקרונות כוזבים של כוחות רעים הוגדרו כדת והאמונה בעולם, מה שהוביל לאלימות ולהרס עצמי כחלק משלטון רודני זה.</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8" name="מציין מיקום תוכן 2">
            <a:extLst>
              <a:ext uri="{FF2B5EF4-FFF2-40B4-BE49-F238E27FC236}">
                <a16:creationId xmlns:a16="http://schemas.microsoft.com/office/drawing/2014/main" id="{16B9A4DD-AE29-4A9D-855A-645257071998}"/>
              </a:ext>
            </a:extLst>
          </p:cNvPr>
          <p:cNvSpPr txBox="1">
            <a:spLocks/>
          </p:cNvSpPr>
          <p:nvPr/>
        </p:nvSpPr>
        <p:spPr>
          <a:xfrm>
            <a:off x="3864691" y="3883319"/>
            <a:ext cx="5348644" cy="668374"/>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הסיפור עוסק בגעת "חילול הקודש", שבה נגרם אובדן מוסרי כתוצאה מעיוות האמונה ואובדן דרך הארץ.</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0" name="תיבת טקסט 19">
            <a:extLst>
              <a:ext uri="{FF2B5EF4-FFF2-40B4-BE49-F238E27FC236}">
                <a16:creationId xmlns:a16="http://schemas.microsoft.com/office/drawing/2014/main" id="{6F4AB8AD-535B-4544-9546-96AA6C3D8EB4}"/>
              </a:ext>
            </a:extLst>
          </p:cNvPr>
          <p:cNvSpPr txBox="1"/>
          <p:nvPr/>
        </p:nvSpPr>
        <p:spPr>
          <a:xfrm>
            <a:off x="3864690" y="5467729"/>
            <a:ext cx="5348644" cy="584775"/>
          </a:xfrm>
          <a:prstGeom prst="rect">
            <a:avLst/>
          </a:prstGeom>
          <a:noFill/>
        </p:spPr>
        <p:txBody>
          <a:bodyPr wrap="square">
            <a:spAutoFit/>
          </a:bodyPr>
          <a:lstStyle/>
          <a:p>
            <a:r>
              <a:rPr lang="he-IL" sz="1600" dirty="0">
                <a:latin typeface="Tahoma" panose="020B0604030504040204" pitchFamily="34" charset="0"/>
                <a:ea typeface="Tahoma" panose="020B0604030504040204" pitchFamily="34" charset="0"/>
                <a:cs typeface="Tahoma" panose="020B0604030504040204" pitchFamily="34" charset="0"/>
              </a:rPr>
              <a:t>כתוצאה מהעיוות, תושבי</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Copperplate Gothic Light" panose="020E0507020206020404" pitchFamily="34" charset="0"/>
                <a:ea typeface="Tahoma" panose="020B0604030504040204" pitchFamily="34" charset="0"/>
                <a:cs typeface="Tahoma" panose="020B0604030504040204" pitchFamily="34" charset="0"/>
              </a:rPr>
              <a:t>Cvstodia</a:t>
            </a:r>
            <a:r>
              <a:rPr lang="en-US" sz="1600" dirty="0"/>
              <a:t> </a:t>
            </a:r>
            <a:r>
              <a:rPr lang="he-IL" sz="1600" dirty="0">
                <a:latin typeface="Tahoma" panose="020B0604030504040204" pitchFamily="34" charset="0"/>
                <a:ea typeface="Tahoma" panose="020B0604030504040204" pitchFamily="34" charset="0"/>
                <a:cs typeface="Tahoma" panose="020B0604030504040204" pitchFamily="34" charset="0"/>
              </a:rPr>
              <a:t>הפכו למפלצות חסרות נשמה או רצון עצמי, שצריכים לשלם על חטאיהם.</a:t>
            </a:r>
          </a:p>
        </p:txBody>
      </p:sp>
      <p:pic>
        <p:nvPicPr>
          <p:cNvPr id="8198" name="Picture 6" descr="Blasphemous | The First Miracle: My great guilt #10">
            <a:extLst>
              <a:ext uri="{FF2B5EF4-FFF2-40B4-BE49-F238E27FC236}">
                <a16:creationId xmlns:a16="http://schemas.microsoft.com/office/drawing/2014/main" id="{D169F709-2139-46AA-8E40-157C44828E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r="5781"/>
          <a:stretch/>
        </p:blipFill>
        <p:spPr bwMode="auto">
          <a:xfrm>
            <a:off x="9455650" y="3400425"/>
            <a:ext cx="2547287" cy="3240365"/>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42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421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כותרת 1">
            <a:extLst>
              <a:ext uri="{FF2B5EF4-FFF2-40B4-BE49-F238E27FC236}">
                <a16:creationId xmlns:a16="http://schemas.microsoft.com/office/drawing/2014/main" id="{1EFADB3D-7ECD-47C6-8106-BA867CE6299E}"/>
              </a:ext>
            </a:extLst>
          </p:cNvPr>
          <p:cNvSpPr txBox="1">
            <a:spLocks/>
          </p:cNvSpPr>
          <p:nvPr/>
        </p:nvSpPr>
        <p:spPr>
          <a:xfrm>
            <a:off x="417145" y="2281635"/>
            <a:ext cx="2910906" cy="9871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סיפור רקע</a:t>
            </a:r>
          </a:p>
        </p:txBody>
      </p:sp>
      <p:pic>
        <p:nvPicPr>
          <p:cNvPr id="8194" name="Picture 2" descr="Use links below to save image.">
            <a:extLst>
              <a:ext uri="{FF2B5EF4-FFF2-40B4-BE49-F238E27FC236}">
                <a16:creationId xmlns:a16="http://schemas.microsoft.com/office/drawing/2014/main" id="{1E54B5BF-8C24-4F9A-AE25-BC2451C4E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046" y="3268737"/>
            <a:ext cx="987103" cy="987103"/>
          </a:xfrm>
          <a:prstGeom prst="rect">
            <a:avLst/>
          </a:prstGeom>
          <a:noFill/>
          <a:extLst>
            <a:ext uri="{909E8E84-426E-40DD-AFC4-6F175D3DCCD1}">
              <a14:hiddenFill xmlns:a14="http://schemas.microsoft.com/office/drawing/2010/main">
                <a:solidFill>
                  <a:srgbClr val="FFFFFF"/>
                </a:solidFill>
              </a14:hiddenFill>
            </a:ext>
          </a:extLst>
        </p:spPr>
      </p:pic>
      <p:sp>
        <p:nvSpPr>
          <p:cNvPr id="16" name="מציין מיקום תוכן 2">
            <a:extLst>
              <a:ext uri="{FF2B5EF4-FFF2-40B4-BE49-F238E27FC236}">
                <a16:creationId xmlns:a16="http://schemas.microsoft.com/office/drawing/2014/main" id="{2092B113-120A-4F13-92B8-8F46CE30A9F6}"/>
              </a:ext>
            </a:extLst>
          </p:cNvPr>
          <p:cNvSpPr>
            <a:spLocks noGrp="1"/>
          </p:cNvSpPr>
          <p:nvPr>
            <p:ph idx="1"/>
          </p:nvPr>
        </p:nvSpPr>
        <p:spPr>
          <a:xfrm>
            <a:off x="4219575" y="249191"/>
            <a:ext cx="7638180" cy="922384"/>
          </a:xfrm>
        </p:spPr>
        <p:txBody>
          <a:bodyPr>
            <a:noAutofit/>
          </a:bodyPr>
          <a:lstStyle/>
          <a:p>
            <a:pPr marL="0" indent="0">
              <a:lnSpc>
                <a:spcPct val="107000"/>
              </a:lnSpc>
              <a:buNone/>
            </a:pPr>
            <a:r>
              <a:rPr lang="he-IL" sz="1600" dirty="0">
                <a:latin typeface="Tahoma" panose="020B0604030504040204" pitchFamily="34" charset="0"/>
                <a:ea typeface="Tahoma" panose="020B0604030504040204" pitchFamily="34" charset="0"/>
                <a:cs typeface="Tahoma" panose="020B0604030504040204" pitchFamily="34" charset="0"/>
              </a:rPr>
              <a:t>המשחק לא מציג את כל הסיפור בצורה ישירה, אלא משאיר הרבה ממנו לאי-ודאות ומסתורין, מה שמעמיק את התחושה של חקירה. הרבה מהתוכן הזה מועבר בצורה עקיפה דרך:</a:t>
            </a:r>
            <a:endParaRPr lang="en-US" sz="16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2" name="תיבת טקסט 11">
            <a:extLst>
              <a:ext uri="{FF2B5EF4-FFF2-40B4-BE49-F238E27FC236}">
                <a16:creationId xmlns:a16="http://schemas.microsoft.com/office/drawing/2014/main" id="{DEFB8CD8-B6E2-40BD-98AB-2717E028372C}"/>
              </a:ext>
            </a:extLst>
          </p:cNvPr>
          <p:cNvSpPr txBox="1"/>
          <p:nvPr/>
        </p:nvSpPr>
        <p:spPr>
          <a:xfrm>
            <a:off x="6686549" y="1595030"/>
            <a:ext cx="5171205" cy="830997"/>
          </a:xfrm>
          <a:prstGeom prst="rect">
            <a:avLst/>
          </a:prstGeom>
          <a:noFill/>
        </p:spPr>
        <p:txBody>
          <a:bodyPr wrap="square">
            <a:spAutoFit/>
          </a:bodyPr>
          <a:lstStyle/>
          <a:p>
            <a:r>
              <a:rPr lang="he-IL" sz="1600" b="1" dirty="0">
                <a:latin typeface="Tahoma" panose="020B0604030504040204" pitchFamily="34" charset="0"/>
                <a:ea typeface="Tahoma" panose="020B0604030504040204" pitchFamily="34" charset="0"/>
                <a:cs typeface="Tahoma" panose="020B0604030504040204" pitchFamily="34" charset="0"/>
              </a:rPr>
              <a:t>סביבות העולם</a:t>
            </a:r>
            <a:r>
              <a:rPr lang="he-IL" sz="1600" dirty="0">
                <a:latin typeface="Tahoma" panose="020B0604030504040204" pitchFamily="34" charset="0"/>
                <a:ea typeface="Tahoma" panose="020B0604030504040204" pitchFamily="34" charset="0"/>
                <a:cs typeface="Tahoma" panose="020B0604030504040204" pitchFamily="34" charset="0"/>
              </a:rPr>
              <a:t>: הסיור בעולם המשחק חושף פרטים לגבי מצבו של העולם – עיצוב הרקעים, האויבים, הערים המרכזיות וכו' מעידים על המצב העגום במשחק.</a:t>
            </a:r>
          </a:p>
        </p:txBody>
      </p:sp>
      <p:sp>
        <p:nvSpPr>
          <p:cNvPr id="13" name="תיבת טקסט 12">
            <a:extLst>
              <a:ext uri="{FF2B5EF4-FFF2-40B4-BE49-F238E27FC236}">
                <a16:creationId xmlns:a16="http://schemas.microsoft.com/office/drawing/2014/main" id="{6EB44186-7DF6-4F20-959D-56A7AFB6494C}"/>
              </a:ext>
            </a:extLst>
          </p:cNvPr>
          <p:cNvSpPr txBox="1"/>
          <p:nvPr/>
        </p:nvSpPr>
        <p:spPr>
          <a:xfrm>
            <a:off x="4006174" y="3143854"/>
            <a:ext cx="5249386" cy="830997"/>
          </a:xfrm>
          <a:prstGeom prst="rect">
            <a:avLst/>
          </a:prstGeom>
          <a:noFill/>
        </p:spPr>
        <p:txBody>
          <a:bodyPr wrap="square">
            <a:spAutoFit/>
          </a:bodyPr>
          <a:lstStyle/>
          <a:p>
            <a:r>
              <a:rPr lang="he-IL" sz="1600" b="1" dirty="0">
                <a:latin typeface="Tahoma" panose="020B0604030504040204" pitchFamily="34" charset="0"/>
                <a:ea typeface="Tahoma" panose="020B0604030504040204" pitchFamily="34" charset="0"/>
                <a:cs typeface="Tahoma" panose="020B0604030504040204" pitchFamily="34" charset="0"/>
              </a:rPr>
              <a:t>דיאלוגים</a:t>
            </a:r>
            <a:r>
              <a:rPr lang="he-IL" sz="1600" dirty="0">
                <a:latin typeface="Tahoma" panose="020B0604030504040204" pitchFamily="34" charset="0"/>
                <a:ea typeface="Tahoma" panose="020B0604030504040204" pitchFamily="34" charset="0"/>
                <a:cs typeface="Tahoma" panose="020B0604030504040204" pitchFamily="34" charset="0"/>
              </a:rPr>
              <a:t>: דמויות משנה</a:t>
            </a:r>
            <a:r>
              <a:rPr lang="en-US" sz="1600" dirty="0">
                <a:latin typeface="Tahoma" panose="020B0604030504040204" pitchFamily="34" charset="0"/>
                <a:ea typeface="Tahoma" panose="020B0604030504040204" pitchFamily="34" charset="0"/>
                <a:cs typeface="Tahoma" panose="020B0604030504040204" pitchFamily="34" charset="0"/>
              </a:rPr>
              <a:t> </a:t>
            </a:r>
            <a:r>
              <a:rPr lang="he-IL" sz="1600" dirty="0">
                <a:latin typeface="Tahoma" panose="020B0604030504040204" pitchFamily="34" charset="0"/>
                <a:ea typeface="Tahoma" panose="020B0604030504040204" pitchFamily="34" charset="0"/>
                <a:cs typeface="Tahoma" panose="020B0604030504040204" pitchFamily="34" charset="0"/>
              </a:rPr>
              <a:t>מספקות רמזים לעברו של השחקן ולמצב העולם, אך לא כל פרט מוסבר במפורש, מה שמוביל את השחקן לפרש את הסיפור בעצמו.</a:t>
            </a:r>
          </a:p>
        </p:txBody>
      </p:sp>
      <p:sp>
        <p:nvSpPr>
          <p:cNvPr id="15" name="תיבת טקסט 14">
            <a:extLst>
              <a:ext uri="{FF2B5EF4-FFF2-40B4-BE49-F238E27FC236}">
                <a16:creationId xmlns:a16="http://schemas.microsoft.com/office/drawing/2014/main" id="{EEAEBEBA-12B6-40D2-AE1B-AFB4A19E354A}"/>
              </a:ext>
            </a:extLst>
          </p:cNvPr>
          <p:cNvSpPr txBox="1"/>
          <p:nvPr/>
        </p:nvSpPr>
        <p:spPr>
          <a:xfrm>
            <a:off x="6781799" y="4672898"/>
            <a:ext cx="5075955" cy="1077218"/>
          </a:xfrm>
          <a:prstGeom prst="rect">
            <a:avLst/>
          </a:prstGeom>
          <a:noFill/>
        </p:spPr>
        <p:txBody>
          <a:bodyPr wrap="square">
            <a:spAutoFit/>
          </a:bodyPr>
          <a:lstStyle/>
          <a:p>
            <a:r>
              <a:rPr lang="he-IL" sz="1600" b="1" dirty="0">
                <a:latin typeface="Tahoma" panose="020B0604030504040204" pitchFamily="34" charset="0"/>
                <a:ea typeface="Tahoma" panose="020B0604030504040204" pitchFamily="34" charset="0"/>
                <a:cs typeface="Tahoma" panose="020B0604030504040204" pitchFamily="34" charset="0"/>
              </a:rPr>
              <a:t>פריטים שנמצאים במהלך המשחק</a:t>
            </a:r>
            <a:r>
              <a:rPr lang="he-IL" sz="1600" dirty="0">
                <a:latin typeface="Tahoma" panose="020B0604030504040204" pitchFamily="34" charset="0"/>
                <a:ea typeface="Tahoma" panose="020B0604030504040204" pitchFamily="34" charset="0"/>
                <a:cs typeface="Tahoma" panose="020B0604030504040204" pitchFamily="34" charset="0"/>
              </a:rPr>
              <a:t>: </a:t>
            </a:r>
          </a:p>
          <a:p>
            <a:r>
              <a:rPr lang="he-IL" sz="1600" dirty="0">
                <a:latin typeface="Tahoma" panose="020B0604030504040204" pitchFamily="34" charset="0"/>
                <a:ea typeface="Tahoma" panose="020B0604030504040204" pitchFamily="34" charset="0"/>
                <a:cs typeface="Tahoma" panose="020B0604030504040204" pitchFamily="34" charset="0"/>
              </a:rPr>
              <a:t>השחקן מוצא פריטים ויכול לקרוא את התיאור </a:t>
            </a:r>
          </a:p>
          <a:p>
            <a:r>
              <a:rPr lang="he-IL" sz="1600" dirty="0">
                <a:latin typeface="Tahoma" panose="020B0604030504040204" pitchFamily="34" charset="0"/>
                <a:ea typeface="Tahoma" panose="020B0604030504040204" pitchFamily="34" charset="0"/>
                <a:cs typeface="Tahoma" panose="020B0604030504040204" pitchFamily="34" charset="0"/>
              </a:rPr>
              <a:t>שלהם שמספק מידע אודות ההיסטוריה של </a:t>
            </a:r>
          </a:p>
          <a:p>
            <a:r>
              <a:rPr lang="he-IL" sz="1600" dirty="0">
                <a:latin typeface="Tahoma" panose="020B0604030504040204" pitchFamily="34" charset="0"/>
                <a:ea typeface="Tahoma" panose="020B0604030504040204" pitchFamily="34" charset="0"/>
                <a:cs typeface="Tahoma" panose="020B0604030504040204" pitchFamily="34" charset="0"/>
              </a:rPr>
              <a:t>עולם המשחק.</a:t>
            </a:r>
          </a:p>
        </p:txBody>
      </p:sp>
      <p:sp>
        <p:nvSpPr>
          <p:cNvPr id="22" name="תיבת טקסט 21">
            <a:extLst>
              <a:ext uri="{FF2B5EF4-FFF2-40B4-BE49-F238E27FC236}">
                <a16:creationId xmlns:a16="http://schemas.microsoft.com/office/drawing/2014/main" id="{4A71B109-2CC6-4276-A30C-220BEC0B7138}"/>
              </a:ext>
            </a:extLst>
          </p:cNvPr>
          <p:cNvSpPr txBox="1"/>
          <p:nvPr/>
        </p:nvSpPr>
        <p:spPr>
          <a:xfrm>
            <a:off x="4990665" y="6064252"/>
            <a:ext cx="6096000" cy="584775"/>
          </a:xfrm>
          <a:prstGeom prst="rect">
            <a:avLst/>
          </a:prstGeom>
          <a:noFill/>
        </p:spPr>
        <p:txBody>
          <a:bodyPr wrap="square">
            <a:spAutoFit/>
          </a:bodyPr>
          <a:lstStyle/>
          <a:p>
            <a:pPr algn="ctr"/>
            <a:r>
              <a:rPr lang="he-IL" sz="1600" dirty="0">
                <a:latin typeface="Tahoma" panose="020B0604030504040204" pitchFamily="34" charset="0"/>
                <a:ea typeface="Tahoma" panose="020B0604030504040204" pitchFamily="34" charset="0"/>
                <a:cs typeface="Tahoma" panose="020B0604030504040204" pitchFamily="34" charset="0"/>
              </a:rPr>
              <a:t>המשחק מתמקד בכך שהשחקן יחשוף את סיפורו האישי והעולמי דרך חווית המשחק עצמה, במקום להציג את כל המידע מראש.</a:t>
            </a:r>
          </a:p>
        </p:txBody>
      </p:sp>
      <p:pic>
        <p:nvPicPr>
          <p:cNvPr id="10244" name="Picture 4">
            <a:extLst>
              <a:ext uri="{FF2B5EF4-FFF2-40B4-BE49-F238E27FC236}">
                <a16:creationId xmlns:a16="http://schemas.microsoft.com/office/drawing/2014/main" id="{2C85009F-54A7-44C4-8889-4F1AF822AD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199" t="15790" b="-1151"/>
          <a:stretch/>
        </p:blipFill>
        <p:spPr bwMode="auto">
          <a:xfrm>
            <a:off x="4024260" y="1165376"/>
            <a:ext cx="2566932" cy="1687207"/>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46" name="Picture 6" descr="NPCs | Blasphemous Wiki">
            <a:extLst>
              <a:ext uri="{FF2B5EF4-FFF2-40B4-BE49-F238E27FC236}">
                <a16:creationId xmlns:a16="http://schemas.microsoft.com/office/drawing/2014/main" id="{80CF6AFD-F049-4387-9BDF-9E36A187A2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69" r="8334"/>
          <a:stretch/>
        </p:blipFill>
        <p:spPr bwMode="auto">
          <a:xfrm>
            <a:off x="9446046" y="2749037"/>
            <a:ext cx="2328809" cy="1609725"/>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48" name="Picture 8" descr="No photo description available.">
            <a:extLst>
              <a:ext uri="{FF2B5EF4-FFF2-40B4-BE49-F238E27FC236}">
                <a16:creationId xmlns:a16="http://schemas.microsoft.com/office/drawing/2014/main" id="{1C49DB6C-D079-4D35-A0B1-F99C1E8F00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703" t="20972" r="44375" b="46528"/>
          <a:stretch/>
        </p:blipFill>
        <p:spPr bwMode="auto">
          <a:xfrm>
            <a:off x="4006174" y="4288987"/>
            <a:ext cx="3475653" cy="1591590"/>
          </a:xfrm>
          <a:prstGeom prst="roundRect">
            <a:avLst>
              <a:gd name="adj" fmla="val 295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63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fade">
                                      <p:cBhvr>
                                        <p:cTn id="12" dur="1000"/>
                                        <p:tgtEl>
                                          <p:spTgt spid="10244"/>
                                        </p:tgtEl>
                                      </p:cBhvr>
                                    </p:animEffect>
                                    <p:anim calcmode="lin" valueType="num">
                                      <p:cBhvr>
                                        <p:cTn id="13" dur="1000" fill="hold"/>
                                        <p:tgtEl>
                                          <p:spTgt spid="10244"/>
                                        </p:tgtEl>
                                        <p:attrNameLst>
                                          <p:attrName>ppt_x</p:attrName>
                                        </p:attrNameLst>
                                      </p:cBhvr>
                                      <p:tavLst>
                                        <p:tav tm="0">
                                          <p:val>
                                            <p:strVal val="#ppt_x"/>
                                          </p:val>
                                        </p:tav>
                                        <p:tav tm="100000">
                                          <p:val>
                                            <p:strVal val="#ppt_x"/>
                                          </p:val>
                                        </p:tav>
                                      </p:tavLst>
                                    </p:anim>
                                    <p:anim calcmode="lin" valueType="num">
                                      <p:cBhvr>
                                        <p:cTn id="14" dur="1000" fill="hold"/>
                                        <p:tgtEl>
                                          <p:spTgt spid="1024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246"/>
                                        </p:tgtEl>
                                        <p:attrNameLst>
                                          <p:attrName>style.visibility</p:attrName>
                                        </p:attrNameLst>
                                      </p:cBhvr>
                                      <p:to>
                                        <p:strVal val="visible"/>
                                      </p:to>
                                    </p:set>
                                    <p:animEffect transition="in" filter="fade">
                                      <p:cBhvr>
                                        <p:cTn id="19" dur="1000"/>
                                        <p:tgtEl>
                                          <p:spTgt spid="10246"/>
                                        </p:tgtEl>
                                      </p:cBhvr>
                                    </p:animEffect>
                                    <p:anim calcmode="lin" valueType="num">
                                      <p:cBhvr>
                                        <p:cTn id="20" dur="1000" fill="hold"/>
                                        <p:tgtEl>
                                          <p:spTgt spid="10246"/>
                                        </p:tgtEl>
                                        <p:attrNameLst>
                                          <p:attrName>ppt_x</p:attrName>
                                        </p:attrNameLst>
                                      </p:cBhvr>
                                      <p:tavLst>
                                        <p:tav tm="0">
                                          <p:val>
                                            <p:strVal val="#ppt_x"/>
                                          </p:val>
                                        </p:tav>
                                        <p:tav tm="100000">
                                          <p:val>
                                            <p:strVal val="#ppt_x"/>
                                          </p:val>
                                        </p:tav>
                                      </p:tavLst>
                                    </p:anim>
                                    <p:anim calcmode="lin" valueType="num">
                                      <p:cBhvr>
                                        <p:cTn id="21" dur="1000" fill="hold"/>
                                        <p:tgtEl>
                                          <p:spTgt spid="1024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248"/>
                                        </p:tgtEl>
                                        <p:attrNameLst>
                                          <p:attrName>style.visibility</p:attrName>
                                        </p:attrNameLst>
                                      </p:cBhvr>
                                      <p:to>
                                        <p:strVal val="visible"/>
                                      </p:to>
                                    </p:set>
                                    <p:animEffect transition="in" filter="fade">
                                      <p:cBhvr>
                                        <p:cTn id="36" dur="1000"/>
                                        <p:tgtEl>
                                          <p:spTgt spid="10248"/>
                                        </p:tgtEl>
                                      </p:cBhvr>
                                    </p:animEffect>
                                    <p:anim calcmode="lin" valueType="num">
                                      <p:cBhvr>
                                        <p:cTn id="37" dur="1000" fill="hold"/>
                                        <p:tgtEl>
                                          <p:spTgt spid="10248"/>
                                        </p:tgtEl>
                                        <p:attrNameLst>
                                          <p:attrName>ppt_x</p:attrName>
                                        </p:attrNameLst>
                                      </p:cBhvr>
                                      <p:tavLst>
                                        <p:tav tm="0">
                                          <p:val>
                                            <p:strVal val="#ppt_x"/>
                                          </p:val>
                                        </p:tav>
                                        <p:tav tm="100000">
                                          <p:val>
                                            <p:strVal val="#ppt_x"/>
                                          </p:val>
                                        </p:tav>
                                      </p:tavLst>
                                    </p:anim>
                                    <p:anim calcmode="lin" valueType="num">
                                      <p:cBhvr>
                                        <p:cTn id="38" dur="1000" fill="hold"/>
                                        <p:tgtEl>
                                          <p:spTgt spid="1024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מלבן 19">
            <a:extLst>
              <a:ext uri="{FF2B5EF4-FFF2-40B4-BE49-F238E27FC236}">
                <a16:creationId xmlns:a16="http://schemas.microsoft.com/office/drawing/2014/main" id="{6B51CA2E-D8B6-47AD-862E-FFDAC3BDDD47}"/>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876585" y="2446090"/>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דמויות</a:t>
            </a:r>
          </a:p>
        </p:txBody>
      </p:sp>
      <p:pic>
        <p:nvPicPr>
          <p:cNvPr id="11266" name="Picture 2" descr="Use links below to save image.">
            <a:extLst>
              <a:ext uri="{FF2B5EF4-FFF2-40B4-BE49-F238E27FC236}">
                <a16:creationId xmlns:a16="http://schemas.microsoft.com/office/drawing/2014/main" id="{2EF8C8ED-ACD6-43B6-8BD5-69C23F7EB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062" y="3352800"/>
            <a:ext cx="987102" cy="987102"/>
          </a:xfrm>
          <a:prstGeom prst="rect">
            <a:avLst/>
          </a:prstGeom>
          <a:noFill/>
          <a:extLst>
            <a:ext uri="{909E8E84-426E-40DD-AFC4-6F175D3DCCD1}">
              <a14:hiddenFill xmlns:a14="http://schemas.microsoft.com/office/drawing/2010/main">
                <a:solidFill>
                  <a:srgbClr val="FFFFFF"/>
                </a:solidFill>
              </a14:hiddenFill>
            </a:ext>
          </a:extLst>
        </p:spPr>
      </p:pic>
      <p:pic>
        <p:nvPicPr>
          <p:cNvPr id="14" name="תמונה 13" descr="תמונה שמכילה פיקסל, מודל בתלת ממד&#10;&#10;התיאור נוצר באופן אוטומטי">
            <a:extLst>
              <a:ext uri="{FF2B5EF4-FFF2-40B4-BE49-F238E27FC236}">
                <a16:creationId xmlns:a16="http://schemas.microsoft.com/office/drawing/2014/main" id="{68C06DD3-3812-40C3-942F-7BA0FC90E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9355" y="1882339"/>
            <a:ext cx="2878508" cy="3093321"/>
          </a:xfrm>
          <a:prstGeom prst="rect">
            <a:avLst/>
          </a:prstGeom>
          <a:scene3d>
            <a:camera prst="orthographicFront">
              <a:rot lat="0" lon="10800000" rev="60000"/>
            </a:camera>
            <a:lightRig rig="threePt" dir="t"/>
          </a:scene3d>
        </p:spPr>
      </p:pic>
      <p:pic>
        <p:nvPicPr>
          <p:cNvPr id="11268" name="Picture 4" descr="Escribar">
            <a:hlinkClick r:id="rId5" tooltip="Escribar"/>
            <a:extLst>
              <a:ext uri="{FF2B5EF4-FFF2-40B4-BE49-F238E27FC236}">
                <a16:creationId xmlns:a16="http://schemas.microsoft.com/office/drawing/2014/main" id="{E13ECBD0-4CE7-45C2-BF3F-4F9B392FB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519" y="1552574"/>
            <a:ext cx="3457575" cy="3457575"/>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
        <p:nvSpPr>
          <p:cNvPr id="19" name="תיבת טקסט 18">
            <a:extLst>
              <a:ext uri="{FF2B5EF4-FFF2-40B4-BE49-F238E27FC236}">
                <a16:creationId xmlns:a16="http://schemas.microsoft.com/office/drawing/2014/main" id="{6A3566F0-2FDF-4A3D-98D8-737BC3E3A11A}"/>
              </a:ext>
            </a:extLst>
          </p:cNvPr>
          <p:cNvSpPr txBox="1"/>
          <p:nvPr/>
        </p:nvSpPr>
        <p:spPr>
          <a:xfrm>
            <a:off x="4812194" y="486845"/>
            <a:ext cx="2567611" cy="646331"/>
          </a:xfrm>
          <a:prstGeom prst="rect">
            <a:avLst/>
          </a:prstGeom>
          <a:noFill/>
        </p:spPr>
        <p:txBody>
          <a:bodyPr wrap="square">
            <a:spAutoFit/>
          </a:bodyPr>
          <a:lstStyle/>
          <a:p>
            <a:pPr algn="ctr"/>
            <a:r>
              <a:rPr lang="he-IL" sz="1800" b="1" dirty="0">
                <a:latin typeface="Tahoma" panose="020B0604030504040204" pitchFamily="34" charset="0"/>
                <a:ea typeface="Tahoma" panose="020B0604030504040204" pitchFamily="34" charset="0"/>
                <a:cs typeface="Tahoma" panose="020B0604030504040204" pitchFamily="34" charset="0"/>
              </a:rPr>
              <a:t>גיבור המשחק,</a:t>
            </a:r>
          </a:p>
          <a:p>
            <a:pPr algn="ctr"/>
            <a:r>
              <a:rPr lang="en-US" b="1" dirty="0">
                <a:latin typeface="Copperplate Gothic Light" panose="020E0507020206020404" pitchFamily="34" charset="0"/>
                <a:ea typeface="Tahoma" panose="020B0604030504040204" pitchFamily="34" charset="0"/>
                <a:cs typeface="Tahoma" panose="020B0604030504040204" pitchFamily="34" charset="0"/>
              </a:rPr>
              <a:t>The Penitent One</a:t>
            </a:r>
            <a:endParaRPr lang="he-IL" dirty="0">
              <a:latin typeface="Copperplate Gothic Light" panose="020E0507020206020404" pitchFamily="34" charset="0"/>
            </a:endParaRPr>
          </a:p>
        </p:txBody>
      </p:sp>
      <p:sp>
        <p:nvSpPr>
          <p:cNvPr id="22" name="תיבת טקסט 21">
            <a:extLst>
              <a:ext uri="{FF2B5EF4-FFF2-40B4-BE49-F238E27FC236}">
                <a16:creationId xmlns:a16="http://schemas.microsoft.com/office/drawing/2014/main" id="{3A615184-531A-4484-9913-12B589D47325}"/>
              </a:ext>
            </a:extLst>
          </p:cNvPr>
          <p:cNvSpPr txBox="1"/>
          <p:nvPr/>
        </p:nvSpPr>
        <p:spPr>
          <a:xfrm>
            <a:off x="771526" y="486846"/>
            <a:ext cx="3206410" cy="646331"/>
          </a:xfrm>
          <a:prstGeom prst="rect">
            <a:avLst/>
          </a:prstGeom>
          <a:noFill/>
        </p:spPr>
        <p:txBody>
          <a:bodyPr wrap="square">
            <a:spAutoFit/>
          </a:bodyPr>
          <a:lstStyle/>
          <a:p>
            <a:pPr algn="ctr"/>
            <a:r>
              <a:rPr lang="he-IL" sz="1800" b="1" dirty="0">
                <a:latin typeface="Tahoma" panose="020B0604030504040204" pitchFamily="34" charset="0"/>
                <a:ea typeface="Tahoma" panose="020B0604030504040204" pitchFamily="34" charset="0"/>
                <a:cs typeface="Tahoma" panose="020B0604030504040204" pitchFamily="34" charset="0"/>
              </a:rPr>
              <a:t>המתנגד העיקרי,</a:t>
            </a:r>
          </a:p>
          <a:p>
            <a:pPr algn="ctr"/>
            <a:r>
              <a:rPr lang="en-US" b="1" dirty="0">
                <a:latin typeface="Copperplate Gothic Light" panose="020E0507020206020404" pitchFamily="34" charset="0"/>
                <a:ea typeface="Tahoma" panose="020B0604030504040204" pitchFamily="34" charset="0"/>
                <a:cs typeface="Tahoma" panose="020B0604030504040204" pitchFamily="34" charset="0"/>
              </a:rPr>
              <a:t>His Holiness Escobar</a:t>
            </a:r>
            <a:endParaRPr lang="he-IL" dirty="0">
              <a:latin typeface="Copperplate Gothic Light" panose="020E0507020206020404" pitchFamily="34" charset="0"/>
            </a:endParaRPr>
          </a:p>
        </p:txBody>
      </p:sp>
      <p:sp>
        <p:nvSpPr>
          <p:cNvPr id="23" name="תיבת טקסט 22">
            <a:extLst>
              <a:ext uri="{FF2B5EF4-FFF2-40B4-BE49-F238E27FC236}">
                <a16:creationId xmlns:a16="http://schemas.microsoft.com/office/drawing/2014/main" id="{7541C16D-A4EB-4867-B473-4D44B4958A74}"/>
              </a:ext>
            </a:extLst>
          </p:cNvPr>
          <p:cNvSpPr txBox="1"/>
          <p:nvPr/>
        </p:nvSpPr>
        <p:spPr>
          <a:xfrm>
            <a:off x="4341924" y="5284707"/>
            <a:ext cx="3745177" cy="830997"/>
          </a:xfrm>
          <a:prstGeom prst="rect">
            <a:avLst/>
          </a:prstGeom>
          <a:noFill/>
        </p:spPr>
        <p:txBody>
          <a:bodyPr wrap="square">
            <a:spAutoFit/>
          </a:bodyPr>
          <a:lstStyle/>
          <a:p>
            <a:pPr algn="ctr"/>
            <a:r>
              <a:rPr lang="he-IL" sz="1600" dirty="0">
                <a:latin typeface="Tahoma" panose="020B0604030504040204" pitchFamily="34" charset="0"/>
                <a:ea typeface="Tahoma" panose="020B0604030504040204" pitchFamily="34" charset="0"/>
                <a:cs typeface="Tahoma" panose="020B0604030504040204" pitchFamily="34" charset="0"/>
              </a:rPr>
              <a:t>דמות נרדפת וחסרת זיכרון,        המנסה למצוא כפרה על חטאיו ולהציל את העולם מהסבל המתפשט סביבו.</a:t>
            </a:r>
          </a:p>
        </p:txBody>
      </p:sp>
      <p:sp>
        <p:nvSpPr>
          <p:cNvPr id="25" name="תיבת טקסט 24">
            <a:extLst>
              <a:ext uri="{FF2B5EF4-FFF2-40B4-BE49-F238E27FC236}">
                <a16:creationId xmlns:a16="http://schemas.microsoft.com/office/drawing/2014/main" id="{65483F49-9D3A-4EDB-8BAF-064F58075BF3}"/>
              </a:ext>
            </a:extLst>
          </p:cNvPr>
          <p:cNvSpPr txBox="1"/>
          <p:nvPr/>
        </p:nvSpPr>
        <p:spPr>
          <a:xfrm>
            <a:off x="58036" y="5284707"/>
            <a:ext cx="4089758" cy="584775"/>
          </a:xfrm>
          <a:prstGeom prst="rect">
            <a:avLst/>
          </a:prstGeom>
          <a:noFill/>
        </p:spPr>
        <p:txBody>
          <a:bodyPr wrap="square">
            <a:spAutoFit/>
          </a:bodyPr>
          <a:lstStyle/>
          <a:p>
            <a:pPr algn="ctr"/>
            <a:r>
              <a:rPr lang="he-IL" sz="1600" dirty="0">
                <a:latin typeface="Tahoma" panose="020B0604030504040204" pitchFamily="34" charset="0"/>
                <a:ea typeface="Tahoma" panose="020B0604030504040204" pitchFamily="34" charset="0"/>
                <a:cs typeface="Tahoma" panose="020B0604030504040204" pitchFamily="34" charset="0"/>
              </a:rPr>
              <a:t>נביאו של "הנס" שמוביל את העולם והחיים של הדמויות למקום של אלימות, עינוי וסבל. </a:t>
            </a:r>
          </a:p>
        </p:txBody>
      </p:sp>
    </p:spTree>
    <p:extLst>
      <p:ext uri="{BB962C8B-B14F-4D97-AF65-F5344CB8AC3E}">
        <p14:creationId xmlns:p14="http://schemas.microsoft.com/office/powerpoint/2010/main" val="19578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80">
                                          <p:stCondLst>
                                            <p:cond delay="0"/>
                                          </p:stCondLst>
                                        </p:cTn>
                                        <p:tgtEl>
                                          <p:spTgt spid="19"/>
                                        </p:tgtEl>
                                      </p:cBhvr>
                                    </p:animEffect>
                                    <p:anim calcmode="lin" valueType="num">
                                      <p:cBhvr>
                                        <p:cTn id="2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9" dur="26">
                                          <p:stCondLst>
                                            <p:cond delay="650"/>
                                          </p:stCondLst>
                                        </p:cTn>
                                        <p:tgtEl>
                                          <p:spTgt spid="19"/>
                                        </p:tgtEl>
                                      </p:cBhvr>
                                      <p:to x="100000" y="60000"/>
                                    </p:animScale>
                                    <p:animScale>
                                      <p:cBhvr>
                                        <p:cTn id="30" dur="166" decel="50000">
                                          <p:stCondLst>
                                            <p:cond delay="676"/>
                                          </p:stCondLst>
                                        </p:cTn>
                                        <p:tgtEl>
                                          <p:spTgt spid="19"/>
                                        </p:tgtEl>
                                      </p:cBhvr>
                                      <p:to x="100000" y="100000"/>
                                    </p:animScale>
                                    <p:animScale>
                                      <p:cBhvr>
                                        <p:cTn id="31" dur="26">
                                          <p:stCondLst>
                                            <p:cond delay="1312"/>
                                          </p:stCondLst>
                                        </p:cTn>
                                        <p:tgtEl>
                                          <p:spTgt spid="19"/>
                                        </p:tgtEl>
                                      </p:cBhvr>
                                      <p:to x="100000" y="80000"/>
                                    </p:animScale>
                                    <p:animScale>
                                      <p:cBhvr>
                                        <p:cTn id="32" dur="166" decel="50000">
                                          <p:stCondLst>
                                            <p:cond delay="1338"/>
                                          </p:stCondLst>
                                        </p:cTn>
                                        <p:tgtEl>
                                          <p:spTgt spid="19"/>
                                        </p:tgtEl>
                                      </p:cBhvr>
                                      <p:to x="100000" y="100000"/>
                                    </p:animScale>
                                    <p:animScale>
                                      <p:cBhvr>
                                        <p:cTn id="33" dur="26">
                                          <p:stCondLst>
                                            <p:cond delay="1642"/>
                                          </p:stCondLst>
                                        </p:cTn>
                                        <p:tgtEl>
                                          <p:spTgt spid="19"/>
                                        </p:tgtEl>
                                      </p:cBhvr>
                                      <p:to x="100000" y="90000"/>
                                    </p:animScale>
                                    <p:animScale>
                                      <p:cBhvr>
                                        <p:cTn id="34" dur="166" decel="50000">
                                          <p:stCondLst>
                                            <p:cond delay="1668"/>
                                          </p:stCondLst>
                                        </p:cTn>
                                        <p:tgtEl>
                                          <p:spTgt spid="19"/>
                                        </p:tgtEl>
                                      </p:cBhvr>
                                      <p:to x="100000" y="100000"/>
                                    </p:animScale>
                                    <p:animScale>
                                      <p:cBhvr>
                                        <p:cTn id="35" dur="26">
                                          <p:stCondLst>
                                            <p:cond delay="1808"/>
                                          </p:stCondLst>
                                        </p:cTn>
                                        <p:tgtEl>
                                          <p:spTgt spid="19"/>
                                        </p:tgtEl>
                                      </p:cBhvr>
                                      <p:to x="100000" y="95000"/>
                                    </p:animScale>
                                    <p:animScale>
                                      <p:cBhvr>
                                        <p:cTn id="36" dur="166" decel="50000">
                                          <p:stCondLst>
                                            <p:cond delay="1834"/>
                                          </p:stCondLst>
                                        </p:cTn>
                                        <p:tgtEl>
                                          <p:spTgt spid="19"/>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80">
                                          <p:stCondLst>
                                            <p:cond delay="0"/>
                                          </p:stCondLst>
                                        </p:cTn>
                                        <p:tgtEl>
                                          <p:spTgt spid="23"/>
                                        </p:tgtEl>
                                      </p:cBhvr>
                                    </p:animEffect>
                                    <p:anim calcmode="lin" valueType="num">
                                      <p:cBhvr>
                                        <p:cTn id="4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5" dur="26">
                                          <p:stCondLst>
                                            <p:cond delay="650"/>
                                          </p:stCondLst>
                                        </p:cTn>
                                        <p:tgtEl>
                                          <p:spTgt spid="23"/>
                                        </p:tgtEl>
                                      </p:cBhvr>
                                      <p:to x="100000" y="60000"/>
                                    </p:animScale>
                                    <p:animScale>
                                      <p:cBhvr>
                                        <p:cTn id="46" dur="166" decel="50000">
                                          <p:stCondLst>
                                            <p:cond delay="676"/>
                                          </p:stCondLst>
                                        </p:cTn>
                                        <p:tgtEl>
                                          <p:spTgt spid="23"/>
                                        </p:tgtEl>
                                      </p:cBhvr>
                                      <p:to x="100000" y="100000"/>
                                    </p:animScale>
                                    <p:animScale>
                                      <p:cBhvr>
                                        <p:cTn id="47" dur="26">
                                          <p:stCondLst>
                                            <p:cond delay="1312"/>
                                          </p:stCondLst>
                                        </p:cTn>
                                        <p:tgtEl>
                                          <p:spTgt spid="23"/>
                                        </p:tgtEl>
                                      </p:cBhvr>
                                      <p:to x="100000" y="80000"/>
                                    </p:animScale>
                                    <p:animScale>
                                      <p:cBhvr>
                                        <p:cTn id="48" dur="166" decel="50000">
                                          <p:stCondLst>
                                            <p:cond delay="1338"/>
                                          </p:stCondLst>
                                        </p:cTn>
                                        <p:tgtEl>
                                          <p:spTgt spid="23"/>
                                        </p:tgtEl>
                                      </p:cBhvr>
                                      <p:to x="100000" y="100000"/>
                                    </p:animScale>
                                    <p:animScale>
                                      <p:cBhvr>
                                        <p:cTn id="49" dur="26">
                                          <p:stCondLst>
                                            <p:cond delay="1642"/>
                                          </p:stCondLst>
                                        </p:cTn>
                                        <p:tgtEl>
                                          <p:spTgt spid="23"/>
                                        </p:tgtEl>
                                      </p:cBhvr>
                                      <p:to x="100000" y="90000"/>
                                    </p:animScale>
                                    <p:animScale>
                                      <p:cBhvr>
                                        <p:cTn id="50" dur="166" decel="50000">
                                          <p:stCondLst>
                                            <p:cond delay="1668"/>
                                          </p:stCondLst>
                                        </p:cTn>
                                        <p:tgtEl>
                                          <p:spTgt spid="23"/>
                                        </p:tgtEl>
                                      </p:cBhvr>
                                      <p:to x="100000" y="100000"/>
                                    </p:animScale>
                                    <p:animScale>
                                      <p:cBhvr>
                                        <p:cTn id="51" dur="26">
                                          <p:stCondLst>
                                            <p:cond delay="1808"/>
                                          </p:stCondLst>
                                        </p:cTn>
                                        <p:tgtEl>
                                          <p:spTgt spid="23"/>
                                        </p:tgtEl>
                                      </p:cBhvr>
                                      <p:to x="100000" y="95000"/>
                                    </p:animScale>
                                    <p:animScale>
                                      <p:cBhvr>
                                        <p:cTn id="52" dur="166" decel="50000">
                                          <p:stCondLst>
                                            <p:cond delay="1834"/>
                                          </p:stCondLst>
                                        </p:cTn>
                                        <p:tgtEl>
                                          <p:spTgt spid="23"/>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580">
                                          <p:stCondLst>
                                            <p:cond delay="0"/>
                                          </p:stCondLst>
                                        </p:cTn>
                                        <p:tgtEl>
                                          <p:spTgt spid="22"/>
                                        </p:tgtEl>
                                      </p:cBhvr>
                                    </p:animEffect>
                                    <p:anim calcmode="lin" valueType="num">
                                      <p:cBhvr>
                                        <p:cTn id="5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63" dur="26">
                                          <p:stCondLst>
                                            <p:cond delay="650"/>
                                          </p:stCondLst>
                                        </p:cTn>
                                        <p:tgtEl>
                                          <p:spTgt spid="22"/>
                                        </p:tgtEl>
                                      </p:cBhvr>
                                      <p:to x="100000" y="60000"/>
                                    </p:animScale>
                                    <p:animScale>
                                      <p:cBhvr>
                                        <p:cTn id="64" dur="166" decel="50000">
                                          <p:stCondLst>
                                            <p:cond delay="676"/>
                                          </p:stCondLst>
                                        </p:cTn>
                                        <p:tgtEl>
                                          <p:spTgt spid="22"/>
                                        </p:tgtEl>
                                      </p:cBhvr>
                                      <p:to x="100000" y="100000"/>
                                    </p:animScale>
                                    <p:animScale>
                                      <p:cBhvr>
                                        <p:cTn id="65" dur="26">
                                          <p:stCondLst>
                                            <p:cond delay="1312"/>
                                          </p:stCondLst>
                                        </p:cTn>
                                        <p:tgtEl>
                                          <p:spTgt spid="22"/>
                                        </p:tgtEl>
                                      </p:cBhvr>
                                      <p:to x="100000" y="80000"/>
                                    </p:animScale>
                                    <p:animScale>
                                      <p:cBhvr>
                                        <p:cTn id="66" dur="166" decel="50000">
                                          <p:stCondLst>
                                            <p:cond delay="1338"/>
                                          </p:stCondLst>
                                        </p:cTn>
                                        <p:tgtEl>
                                          <p:spTgt spid="22"/>
                                        </p:tgtEl>
                                      </p:cBhvr>
                                      <p:to x="100000" y="100000"/>
                                    </p:animScale>
                                    <p:animScale>
                                      <p:cBhvr>
                                        <p:cTn id="67" dur="26">
                                          <p:stCondLst>
                                            <p:cond delay="1642"/>
                                          </p:stCondLst>
                                        </p:cTn>
                                        <p:tgtEl>
                                          <p:spTgt spid="22"/>
                                        </p:tgtEl>
                                      </p:cBhvr>
                                      <p:to x="100000" y="90000"/>
                                    </p:animScale>
                                    <p:animScale>
                                      <p:cBhvr>
                                        <p:cTn id="68" dur="166" decel="50000">
                                          <p:stCondLst>
                                            <p:cond delay="1668"/>
                                          </p:stCondLst>
                                        </p:cTn>
                                        <p:tgtEl>
                                          <p:spTgt spid="22"/>
                                        </p:tgtEl>
                                      </p:cBhvr>
                                      <p:to x="100000" y="100000"/>
                                    </p:animScale>
                                    <p:animScale>
                                      <p:cBhvr>
                                        <p:cTn id="69" dur="26">
                                          <p:stCondLst>
                                            <p:cond delay="1808"/>
                                          </p:stCondLst>
                                        </p:cTn>
                                        <p:tgtEl>
                                          <p:spTgt spid="22"/>
                                        </p:tgtEl>
                                      </p:cBhvr>
                                      <p:to x="100000" y="95000"/>
                                    </p:animScale>
                                    <p:animScale>
                                      <p:cBhvr>
                                        <p:cTn id="70" dur="166" decel="50000">
                                          <p:stCondLst>
                                            <p:cond delay="1834"/>
                                          </p:stCondLst>
                                        </p:cTn>
                                        <p:tgtEl>
                                          <p:spTgt spid="22"/>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11268"/>
                                        </p:tgtEl>
                                        <p:attrNameLst>
                                          <p:attrName>style.visibility</p:attrName>
                                        </p:attrNameLst>
                                      </p:cBhvr>
                                      <p:to>
                                        <p:strVal val="visible"/>
                                      </p:to>
                                    </p:set>
                                    <p:animEffect transition="in" filter="wipe(down)">
                                      <p:cBhvr>
                                        <p:cTn id="73" dur="580">
                                          <p:stCondLst>
                                            <p:cond delay="0"/>
                                          </p:stCondLst>
                                        </p:cTn>
                                        <p:tgtEl>
                                          <p:spTgt spid="11268"/>
                                        </p:tgtEl>
                                      </p:cBhvr>
                                    </p:animEffect>
                                    <p:anim calcmode="lin" valueType="num">
                                      <p:cBhvr>
                                        <p:cTn id="74" dur="1822" tmFilter="0,0; 0.14,0.36; 0.43,0.73; 0.71,0.91; 1.0,1.0">
                                          <p:stCondLst>
                                            <p:cond delay="0"/>
                                          </p:stCondLst>
                                        </p:cTn>
                                        <p:tgtEl>
                                          <p:spTgt spid="11268"/>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1268"/>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1268"/>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1268"/>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1268"/>
                                        </p:tgtEl>
                                        <p:attrNameLst>
                                          <p:attrName>ppt_y</p:attrName>
                                        </p:attrNameLst>
                                      </p:cBhvr>
                                      <p:tavLst>
                                        <p:tav tm="0" fmla="#ppt_y-sin(pi*$)/81">
                                          <p:val>
                                            <p:fltVal val="0"/>
                                          </p:val>
                                        </p:tav>
                                        <p:tav tm="100000">
                                          <p:val>
                                            <p:fltVal val="1"/>
                                          </p:val>
                                        </p:tav>
                                      </p:tavLst>
                                    </p:anim>
                                    <p:animScale>
                                      <p:cBhvr>
                                        <p:cTn id="79" dur="26">
                                          <p:stCondLst>
                                            <p:cond delay="650"/>
                                          </p:stCondLst>
                                        </p:cTn>
                                        <p:tgtEl>
                                          <p:spTgt spid="11268"/>
                                        </p:tgtEl>
                                      </p:cBhvr>
                                      <p:to x="100000" y="60000"/>
                                    </p:animScale>
                                    <p:animScale>
                                      <p:cBhvr>
                                        <p:cTn id="80" dur="166" decel="50000">
                                          <p:stCondLst>
                                            <p:cond delay="676"/>
                                          </p:stCondLst>
                                        </p:cTn>
                                        <p:tgtEl>
                                          <p:spTgt spid="11268"/>
                                        </p:tgtEl>
                                      </p:cBhvr>
                                      <p:to x="100000" y="100000"/>
                                    </p:animScale>
                                    <p:animScale>
                                      <p:cBhvr>
                                        <p:cTn id="81" dur="26">
                                          <p:stCondLst>
                                            <p:cond delay="1312"/>
                                          </p:stCondLst>
                                        </p:cTn>
                                        <p:tgtEl>
                                          <p:spTgt spid="11268"/>
                                        </p:tgtEl>
                                      </p:cBhvr>
                                      <p:to x="100000" y="80000"/>
                                    </p:animScale>
                                    <p:animScale>
                                      <p:cBhvr>
                                        <p:cTn id="82" dur="166" decel="50000">
                                          <p:stCondLst>
                                            <p:cond delay="1338"/>
                                          </p:stCondLst>
                                        </p:cTn>
                                        <p:tgtEl>
                                          <p:spTgt spid="11268"/>
                                        </p:tgtEl>
                                      </p:cBhvr>
                                      <p:to x="100000" y="100000"/>
                                    </p:animScale>
                                    <p:animScale>
                                      <p:cBhvr>
                                        <p:cTn id="83" dur="26">
                                          <p:stCondLst>
                                            <p:cond delay="1642"/>
                                          </p:stCondLst>
                                        </p:cTn>
                                        <p:tgtEl>
                                          <p:spTgt spid="11268"/>
                                        </p:tgtEl>
                                      </p:cBhvr>
                                      <p:to x="100000" y="90000"/>
                                    </p:animScale>
                                    <p:animScale>
                                      <p:cBhvr>
                                        <p:cTn id="84" dur="166" decel="50000">
                                          <p:stCondLst>
                                            <p:cond delay="1668"/>
                                          </p:stCondLst>
                                        </p:cTn>
                                        <p:tgtEl>
                                          <p:spTgt spid="11268"/>
                                        </p:tgtEl>
                                      </p:cBhvr>
                                      <p:to x="100000" y="100000"/>
                                    </p:animScale>
                                    <p:animScale>
                                      <p:cBhvr>
                                        <p:cTn id="85" dur="26">
                                          <p:stCondLst>
                                            <p:cond delay="1808"/>
                                          </p:stCondLst>
                                        </p:cTn>
                                        <p:tgtEl>
                                          <p:spTgt spid="11268"/>
                                        </p:tgtEl>
                                      </p:cBhvr>
                                      <p:to x="100000" y="95000"/>
                                    </p:animScale>
                                    <p:animScale>
                                      <p:cBhvr>
                                        <p:cTn id="86" dur="166" decel="50000">
                                          <p:stCondLst>
                                            <p:cond delay="1834"/>
                                          </p:stCondLst>
                                        </p:cTn>
                                        <p:tgtEl>
                                          <p:spTgt spid="11268"/>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down)">
                                      <p:cBhvr>
                                        <p:cTn id="89" dur="580">
                                          <p:stCondLst>
                                            <p:cond delay="0"/>
                                          </p:stCondLst>
                                        </p:cTn>
                                        <p:tgtEl>
                                          <p:spTgt spid="25"/>
                                        </p:tgtEl>
                                      </p:cBhvr>
                                    </p:animEffect>
                                    <p:anim calcmode="lin" valueType="num">
                                      <p:cBhvr>
                                        <p:cTn id="9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95" dur="26">
                                          <p:stCondLst>
                                            <p:cond delay="650"/>
                                          </p:stCondLst>
                                        </p:cTn>
                                        <p:tgtEl>
                                          <p:spTgt spid="25"/>
                                        </p:tgtEl>
                                      </p:cBhvr>
                                      <p:to x="100000" y="60000"/>
                                    </p:animScale>
                                    <p:animScale>
                                      <p:cBhvr>
                                        <p:cTn id="96" dur="166" decel="50000">
                                          <p:stCondLst>
                                            <p:cond delay="676"/>
                                          </p:stCondLst>
                                        </p:cTn>
                                        <p:tgtEl>
                                          <p:spTgt spid="25"/>
                                        </p:tgtEl>
                                      </p:cBhvr>
                                      <p:to x="100000" y="100000"/>
                                    </p:animScale>
                                    <p:animScale>
                                      <p:cBhvr>
                                        <p:cTn id="97" dur="26">
                                          <p:stCondLst>
                                            <p:cond delay="1312"/>
                                          </p:stCondLst>
                                        </p:cTn>
                                        <p:tgtEl>
                                          <p:spTgt spid="25"/>
                                        </p:tgtEl>
                                      </p:cBhvr>
                                      <p:to x="100000" y="80000"/>
                                    </p:animScale>
                                    <p:animScale>
                                      <p:cBhvr>
                                        <p:cTn id="98" dur="166" decel="50000">
                                          <p:stCondLst>
                                            <p:cond delay="1338"/>
                                          </p:stCondLst>
                                        </p:cTn>
                                        <p:tgtEl>
                                          <p:spTgt spid="25"/>
                                        </p:tgtEl>
                                      </p:cBhvr>
                                      <p:to x="100000" y="100000"/>
                                    </p:animScale>
                                    <p:animScale>
                                      <p:cBhvr>
                                        <p:cTn id="99" dur="26">
                                          <p:stCondLst>
                                            <p:cond delay="1642"/>
                                          </p:stCondLst>
                                        </p:cTn>
                                        <p:tgtEl>
                                          <p:spTgt spid="25"/>
                                        </p:tgtEl>
                                      </p:cBhvr>
                                      <p:to x="100000" y="90000"/>
                                    </p:animScale>
                                    <p:animScale>
                                      <p:cBhvr>
                                        <p:cTn id="100" dur="166" decel="50000">
                                          <p:stCondLst>
                                            <p:cond delay="1668"/>
                                          </p:stCondLst>
                                        </p:cTn>
                                        <p:tgtEl>
                                          <p:spTgt spid="25"/>
                                        </p:tgtEl>
                                      </p:cBhvr>
                                      <p:to x="100000" y="100000"/>
                                    </p:animScale>
                                    <p:animScale>
                                      <p:cBhvr>
                                        <p:cTn id="101" dur="26">
                                          <p:stCondLst>
                                            <p:cond delay="1808"/>
                                          </p:stCondLst>
                                        </p:cTn>
                                        <p:tgtEl>
                                          <p:spTgt spid="25"/>
                                        </p:tgtEl>
                                      </p:cBhvr>
                                      <p:to x="100000" y="95000"/>
                                    </p:animScale>
                                    <p:animScale>
                                      <p:cBhvr>
                                        <p:cTn id="102"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מלבן 19">
            <a:extLst>
              <a:ext uri="{FF2B5EF4-FFF2-40B4-BE49-F238E27FC236}">
                <a16:creationId xmlns:a16="http://schemas.microsoft.com/office/drawing/2014/main" id="{6B51CA2E-D8B6-47AD-862E-FFDAC3BDDD47}"/>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876585" y="2446090"/>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דמויות</a:t>
            </a:r>
          </a:p>
        </p:txBody>
      </p:sp>
      <p:pic>
        <p:nvPicPr>
          <p:cNvPr id="11266" name="Picture 2" descr="Use links below to save image.">
            <a:extLst>
              <a:ext uri="{FF2B5EF4-FFF2-40B4-BE49-F238E27FC236}">
                <a16:creationId xmlns:a16="http://schemas.microsoft.com/office/drawing/2014/main" id="{2EF8C8ED-ACD6-43B6-8BD5-69C23F7EB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062" y="3352800"/>
            <a:ext cx="987102" cy="987102"/>
          </a:xfrm>
          <a:prstGeom prst="rect">
            <a:avLst/>
          </a:prstGeom>
          <a:noFill/>
          <a:extLst>
            <a:ext uri="{909E8E84-426E-40DD-AFC4-6F175D3DCCD1}">
              <a14:hiddenFill xmlns:a14="http://schemas.microsoft.com/office/drawing/2010/main">
                <a:solidFill>
                  <a:srgbClr val="FFFFFF"/>
                </a:solidFill>
              </a14:hiddenFill>
            </a:ext>
          </a:extLst>
        </p:spPr>
      </p:pic>
      <p:sp>
        <p:nvSpPr>
          <p:cNvPr id="11" name="תיבת טקסט 10">
            <a:extLst>
              <a:ext uri="{FF2B5EF4-FFF2-40B4-BE49-F238E27FC236}">
                <a16:creationId xmlns:a16="http://schemas.microsoft.com/office/drawing/2014/main" id="{429C00AF-0508-4DCC-9052-4730ED294D44}"/>
              </a:ext>
            </a:extLst>
          </p:cNvPr>
          <p:cNvSpPr txBox="1"/>
          <p:nvPr/>
        </p:nvSpPr>
        <p:spPr>
          <a:xfrm>
            <a:off x="1" y="105845"/>
            <a:ext cx="8361176" cy="1877437"/>
          </a:xfrm>
          <a:prstGeom prst="rect">
            <a:avLst/>
          </a:prstGeom>
          <a:noFill/>
        </p:spPr>
        <p:txBody>
          <a:bodyPr wrap="square">
            <a:spAutoFit/>
          </a:bodyPr>
          <a:lstStyle/>
          <a:p>
            <a:r>
              <a:rPr lang="he-IL" b="1" dirty="0">
                <a:latin typeface="Tahoma" panose="020B0604030504040204" pitchFamily="34" charset="0"/>
                <a:ea typeface="Tahoma" panose="020B0604030504040204" pitchFamily="34" charset="0"/>
                <a:cs typeface="Tahoma" panose="020B0604030504040204" pitchFamily="34" charset="0"/>
              </a:rPr>
              <a:t>הדמויות המשניות:</a:t>
            </a:r>
          </a:p>
          <a:p>
            <a:endParaRPr lang="he-IL" b="1"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הדמויות המשניות במשחק הן דמויות שהשחקן פוגש בדרך וכוללות אנשי דת, פשוטי עם ולוחמים.</a:t>
            </a:r>
          </a:p>
          <a:p>
            <a:endParaRPr lang="he-IL"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דמויות אלו בדרך כלל מספקות רמזים לגבי המצב הדתי והחברתי, ולעיתים מציעות עזרה לשחקן או מבקשות ממנו לבצע משימות עבורן, כל אחת עם סיפור אישי ומניע משלה.</a:t>
            </a:r>
          </a:p>
        </p:txBody>
      </p:sp>
      <p:pic>
        <p:nvPicPr>
          <p:cNvPr id="12291" name="Picture 3" descr="Cleofas">
            <a:hlinkClick r:id="rId4" tooltip="Cleofas"/>
            <a:extLst>
              <a:ext uri="{FF2B5EF4-FFF2-40B4-BE49-F238E27FC236}">
                <a16:creationId xmlns:a16="http://schemas.microsoft.com/office/drawing/2014/main" id="{1AD1CDEB-C861-42BC-BC4C-93A14E432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88" y="2899274"/>
            <a:ext cx="1576387" cy="1576387"/>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Esdras">
            <a:hlinkClick r:id="rId6" tooltip="Esdras"/>
            <a:extLst>
              <a:ext uri="{FF2B5EF4-FFF2-40B4-BE49-F238E27FC236}">
                <a16:creationId xmlns:a16="http://schemas.microsoft.com/office/drawing/2014/main" id="{E3B519DF-4309-4C12-8CD7-3AB3F2763A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2747" y="2269216"/>
            <a:ext cx="2319567" cy="2319567"/>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pic>
        <p:nvPicPr>
          <p:cNvPr id="12295" name="Picture 7" descr="Redento">
            <a:hlinkClick r:id="rId8" tooltip="Redento"/>
            <a:extLst>
              <a:ext uri="{FF2B5EF4-FFF2-40B4-BE49-F238E27FC236}">
                <a16:creationId xmlns:a16="http://schemas.microsoft.com/office/drawing/2014/main" id="{1A61DD71-8851-43F5-B729-18BAB7B60F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4162" y="2805301"/>
            <a:ext cx="1670360" cy="1670360"/>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
        <p:nvSpPr>
          <p:cNvPr id="17" name="תיבת טקסט 16">
            <a:extLst>
              <a:ext uri="{FF2B5EF4-FFF2-40B4-BE49-F238E27FC236}">
                <a16:creationId xmlns:a16="http://schemas.microsoft.com/office/drawing/2014/main" id="{0B0B85F2-2193-416D-8FF6-7A26955613C3}"/>
              </a:ext>
            </a:extLst>
          </p:cNvPr>
          <p:cNvSpPr txBox="1"/>
          <p:nvPr/>
        </p:nvSpPr>
        <p:spPr>
          <a:xfrm>
            <a:off x="0" y="4794006"/>
            <a:ext cx="8361177" cy="1815882"/>
          </a:xfrm>
          <a:prstGeom prst="rect">
            <a:avLst/>
          </a:prstGeom>
          <a:noFill/>
        </p:spPr>
        <p:txBody>
          <a:bodyPr wrap="square">
            <a:spAutoFit/>
          </a:bodyPr>
          <a:lstStyle/>
          <a:p>
            <a:r>
              <a:rPr lang="he-IL" sz="1600" dirty="0">
                <a:latin typeface="Tahoma" panose="020B0604030504040204" pitchFamily="34" charset="0"/>
                <a:ea typeface="Tahoma" panose="020B0604030504040204" pitchFamily="34" charset="0"/>
                <a:cs typeface="Tahoma" panose="020B0604030504040204" pitchFamily="34" charset="0"/>
              </a:rPr>
              <a:t>רוב הדמויות במשחק </a:t>
            </a:r>
            <a:r>
              <a:rPr lang="he-IL" sz="1600" b="1" dirty="0">
                <a:latin typeface="Tahoma" panose="020B0604030504040204" pitchFamily="34" charset="0"/>
                <a:ea typeface="Tahoma" panose="020B0604030504040204" pitchFamily="34" charset="0"/>
                <a:cs typeface="Tahoma" panose="020B0604030504040204" pitchFamily="34" charset="0"/>
              </a:rPr>
              <a:t>קבועות</a:t>
            </a:r>
            <a:r>
              <a:rPr lang="he-IL" sz="1600" dirty="0">
                <a:latin typeface="Tahoma" panose="020B0604030504040204" pitchFamily="34" charset="0"/>
                <a:ea typeface="Tahoma" panose="020B0604030504040204" pitchFamily="34" charset="0"/>
                <a:cs typeface="Tahoma" panose="020B0604030504040204" pitchFamily="34" charset="0"/>
              </a:rPr>
              <a:t> מבחינת זהותן, אך הן עשויות להשתנות במהלך המשחק בהתאם להחלטות השחקן. דמויות המשנה עשויות להיחשף כמעוותות יותר, או לשנות את </a:t>
            </a:r>
            <a:r>
              <a:rPr lang="he-IL" sz="1600" dirty="0" err="1">
                <a:latin typeface="Tahoma" panose="020B0604030504040204" pitchFamily="34" charset="0"/>
                <a:ea typeface="Tahoma" panose="020B0604030504040204" pitchFamily="34" charset="0"/>
                <a:cs typeface="Tahoma" panose="020B0604030504040204" pitchFamily="34" charset="0"/>
              </a:rPr>
              <a:t>גישותיהן</a:t>
            </a:r>
            <a:r>
              <a:rPr lang="he-IL" sz="1600" dirty="0">
                <a:latin typeface="Tahoma" panose="020B0604030504040204" pitchFamily="34" charset="0"/>
                <a:ea typeface="Tahoma" panose="020B0604030504040204" pitchFamily="34" charset="0"/>
                <a:cs typeface="Tahoma" panose="020B0604030504040204" pitchFamily="34" charset="0"/>
              </a:rPr>
              <a:t> כלפי השחקן כתוצאה מההתקדמות בסיפור.</a:t>
            </a:r>
          </a:p>
          <a:p>
            <a:endParaRPr lang="he-IL"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דמויות רבות במשחק </a:t>
            </a:r>
            <a:r>
              <a:rPr lang="he-IL" sz="1600" b="1" dirty="0">
                <a:latin typeface="Tahoma" panose="020B0604030504040204" pitchFamily="34" charset="0"/>
                <a:ea typeface="Tahoma" panose="020B0604030504040204" pitchFamily="34" charset="0"/>
                <a:cs typeface="Tahoma" panose="020B0604030504040204" pitchFamily="34" charset="0"/>
              </a:rPr>
              <a:t>אינן פועלות לפי רצון חופשי</a:t>
            </a:r>
            <a:r>
              <a:rPr lang="he-IL" sz="1600" dirty="0">
                <a:latin typeface="Tahoma" panose="020B0604030504040204" pitchFamily="34" charset="0"/>
                <a:ea typeface="Tahoma" panose="020B0604030504040204" pitchFamily="34" charset="0"/>
                <a:cs typeface="Tahoma" panose="020B0604030504040204" pitchFamily="34" charset="0"/>
              </a:rPr>
              <a:t>, אלא הן משדרות תחושת כפייה.          הן נשלטות על ידי מערכת אמונות מעוותת, שמביאה אותן לפעול מתוך מניעים כביכול דתיים כחלק מהסבל וההרס שמאפיינים את עולם המשחק.</a:t>
            </a:r>
          </a:p>
        </p:txBody>
      </p:sp>
    </p:spTree>
    <p:extLst>
      <p:ext uri="{BB962C8B-B14F-4D97-AF65-F5344CB8AC3E}">
        <p14:creationId xmlns:p14="http://schemas.microsoft.com/office/powerpoint/2010/main" val="263084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p:cTn id="7" dur="500" fill="hold"/>
                                        <p:tgtEl>
                                          <p:spTgt spid="12291"/>
                                        </p:tgtEl>
                                        <p:attrNameLst>
                                          <p:attrName>ppt_w</p:attrName>
                                        </p:attrNameLst>
                                      </p:cBhvr>
                                      <p:tavLst>
                                        <p:tav tm="0">
                                          <p:val>
                                            <p:fltVal val="0"/>
                                          </p:val>
                                        </p:tav>
                                        <p:tav tm="100000">
                                          <p:val>
                                            <p:strVal val="#ppt_w"/>
                                          </p:val>
                                        </p:tav>
                                      </p:tavLst>
                                    </p:anim>
                                    <p:anim calcmode="lin" valueType="num">
                                      <p:cBhvr>
                                        <p:cTn id="8" dur="500" fill="hold"/>
                                        <p:tgtEl>
                                          <p:spTgt spid="12291"/>
                                        </p:tgtEl>
                                        <p:attrNameLst>
                                          <p:attrName>ppt_h</p:attrName>
                                        </p:attrNameLst>
                                      </p:cBhvr>
                                      <p:tavLst>
                                        <p:tav tm="0">
                                          <p:val>
                                            <p:fltVal val="0"/>
                                          </p:val>
                                        </p:tav>
                                        <p:tav tm="100000">
                                          <p:val>
                                            <p:strVal val="#ppt_h"/>
                                          </p:val>
                                        </p:tav>
                                      </p:tavLst>
                                    </p:anim>
                                    <p:animEffect transition="in" filter="fade">
                                      <p:cBhvr>
                                        <p:cTn id="9" dur="500"/>
                                        <p:tgtEl>
                                          <p:spTgt spid="12291"/>
                                        </p:tgtEl>
                                      </p:cBhvr>
                                    </p:animEffect>
                                  </p:childTnLst>
                                </p:cTn>
                              </p:par>
                              <p:par>
                                <p:cTn id="10" presetID="53" presetClass="entr" presetSubtype="16" fill="hold" nodeType="withEffect">
                                  <p:stCondLst>
                                    <p:cond delay="0"/>
                                  </p:stCondLst>
                                  <p:childTnLst>
                                    <p:set>
                                      <p:cBhvr>
                                        <p:cTn id="11" dur="1" fill="hold">
                                          <p:stCondLst>
                                            <p:cond delay="0"/>
                                          </p:stCondLst>
                                        </p:cTn>
                                        <p:tgtEl>
                                          <p:spTgt spid="12293"/>
                                        </p:tgtEl>
                                        <p:attrNameLst>
                                          <p:attrName>style.visibility</p:attrName>
                                        </p:attrNameLst>
                                      </p:cBhvr>
                                      <p:to>
                                        <p:strVal val="visible"/>
                                      </p:to>
                                    </p:set>
                                    <p:anim calcmode="lin" valueType="num">
                                      <p:cBhvr>
                                        <p:cTn id="12" dur="500" fill="hold"/>
                                        <p:tgtEl>
                                          <p:spTgt spid="12293"/>
                                        </p:tgtEl>
                                        <p:attrNameLst>
                                          <p:attrName>ppt_w</p:attrName>
                                        </p:attrNameLst>
                                      </p:cBhvr>
                                      <p:tavLst>
                                        <p:tav tm="0">
                                          <p:val>
                                            <p:fltVal val="0"/>
                                          </p:val>
                                        </p:tav>
                                        <p:tav tm="100000">
                                          <p:val>
                                            <p:strVal val="#ppt_w"/>
                                          </p:val>
                                        </p:tav>
                                      </p:tavLst>
                                    </p:anim>
                                    <p:anim calcmode="lin" valueType="num">
                                      <p:cBhvr>
                                        <p:cTn id="13" dur="500" fill="hold"/>
                                        <p:tgtEl>
                                          <p:spTgt spid="12293"/>
                                        </p:tgtEl>
                                        <p:attrNameLst>
                                          <p:attrName>ppt_h</p:attrName>
                                        </p:attrNameLst>
                                      </p:cBhvr>
                                      <p:tavLst>
                                        <p:tav tm="0">
                                          <p:val>
                                            <p:fltVal val="0"/>
                                          </p:val>
                                        </p:tav>
                                        <p:tav tm="100000">
                                          <p:val>
                                            <p:strVal val="#ppt_h"/>
                                          </p:val>
                                        </p:tav>
                                      </p:tavLst>
                                    </p:anim>
                                    <p:animEffect transition="in" filter="fade">
                                      <p:cBhvr>
                                        <p:cTn id="14" dur="500"/>
                                        <p:tgtEl>
                                          <p:spTgt spid="12293"/>
                                        </p:tgtEl>
                                      </p:cBhvr>
                                    </p:animEffect>
                                  </p:childTnLst>
                                </p:cTn>
                              </p:par>
                              <p:par>
                                <p:cTn id="15" presetID="53" presetClass="entr" presetSubtype="16" fill="hold" nodeType="withEffect">
                                  <p:stCondLst>
                                    <p:cond delay="0"/>
                                  </p:stCondLst>
                                  <p:childTnLst>
                                    <p:set>
                                      <p:cBhvr>
                                        <p:cTn id="16" dur="1" fill="hold">
                                          <p:stCondLst>
                                            <p:cond delay="0"/>
                                          </p:stCondLst>
                                        </p:cTn>
                                        <p:tgtEl>
                                          <p:spTgt spid="12295"/>
                                        </p:tgtEl>
                                        <p:attrNameLst>
                                          <p:attrName>style.visibility</p:attrName>
                                        </p:attrNameLst>
                                      </p:cBhvr>
                                      <p:to>
                                        <p:strVal val="visible"/>
                                      </p:to>
                                    </p:set>
                                    <p:anim calcmode="lin" valueType="num">
                                      <p:cBhvr>
                                        <p:cTn id="17" dur="500" fill="hold"/>
                                        <p:tgtEl>
                                          <p:spTgt spid="12295"/>
                                        </p:tgtEl>
                                        <p:attrNameLst>
                                          <p:attrName>ppt_w</p:attrName>
                                        </p:attrNameLst>
                                      </p:cBhvr>
                                      <p:tavLst>
                                        <p:tav tm="0">
                                          <p:val>
                                            <p:fltVal val="0"/>
                                          </p:val>
                                        </p:tav>
                                        <p:tav tm="100000">
                                          <p:val>
                                            <p:strVal val="#ppt_w"/>
                                          </p:val>
                                        </p:tav>
                                      </p:tavLst>
                                    </p:anim>
                                    <p:anim calcmode="lin" valueType="num">
                                      <p:cBhvr>
                                        <p:cTn id="18" dur="500" fill="hold"/>
                                        <p:tgtEl>
                                          <p:spTgt spid="12295"/>
                                        </p:tgtEl>
                                        <p:attrNameLst>
                                          <p:attrName>ppt_h</p:attrName>
                                        </p:attrNameLst>
                                      </p:cBhvr>
                                      <p:tavLst>
                                        <p:tav tm="0">
                                          <p:val>
                                            <p:fltVal val="0"/>
                                          </p:val>
                                        </p:tav>
                                        <p:tav tm="100000">
                                          <p:val>
                                            <p:strVal val="#ppt_h"/>
                                          </p:val>
                                        </p:tav>
                                      </p:tavLst>
                                    </p:anim>
                                    <p:animEffect transition="in" filter="fade">
                                      <p:cBhvr>
                                        <p:cTn id="19" dur="500"/>
                                        <p:tgtEl>
                                          <p:spTgt spid="1229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421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כותרת 1">
            <a:extLst>
              <a:ext uri="{FF2B5EF4-FFF2-40B4-BE49-F238E27FC236}">
                <a16:creationId xmlns:a16="http://schemas.microsoft.com/office/drawing/2014/main" id="{1EFADB3D-7ECD-47C6-8106-BA867CE6299E}"/>
              </a:ext>
            </a:extLst>
          </p:cNvPr>
          <p:cNvSpPr txBox="1">
            <a:spLocks/>
          </p:cNvSpPr>
          <p:nvPr/>
        </p:nvSpPr>
        <p:spPr>
          <a:xfrm>
            <a:off x="417145" y="2281635"/>
            <a:ext cx="2910906" cy="9871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עלילה</a:t>
            </a:r>
          </a:p>
        </p:txBody>
      </p:sp>
      <p:sp>
        <p:nvSpPr>
          <p:cNvPr id="16" name="מציין מיקום תוכן 2">
            <a:extLst>
              <a:ext uri="{FF2B5EF4-FFF2-40B4-BE49-F238E27FC236}">
                <a16:creationId xmlns:a16="http://schemas.microsoft.com/office/drawing/2014/main" id="{2092B113-120A-4F13-92B8-8F46CE30A9F6}"/>
              </a:ext>
            </a:extLst>
          </p:cNvPr>
          <p:cNvSpPr>
            <a:spLocks noGrp="1"/>
          </p:cNvSpPr>
          <p:nvPr>
            <p:ph idx="1"/>
          </p:nvPr>
        </p:nvSpPr>
        <p:spPr>
          <a:xfrm>
            <a:off x="3848411" y="229811"/>
            <a:ext cx="8235041" cy="888433"/>
          </a:xfrm>
        </p:spPr>
        <p:txBody>
          <a:bodyPr>
            <a:noAutofit/>
          </a:bodyPr>
          <a:lstStyle/>
          <a:p>
            <a:pPr marL="0" indent="0">
              <a:lnSpc>
                <a:spcPct val="107000"/>
              </a:lnSpc>
              <a:buNone/>
            </a:pPr>
            <a:r>
              <a:rPr lang="he-IL" sz="1600" dirty="0">
                <a:latin typeface="Tahoma" panose="020B0604030504040204" pitchFamily="34" charset="0"/>
                <a:ea typeface="Tahoma" panose="020B0604030504040204" pitchFamily="34" charset="0"/>
                <a:cs typeface="Tahoma" panose="020B0604030504040204" pitchFamily="34" charset="0"/>
              </a:rPr>
              <a:t>העלילה המרכזית במשחק סובבת סביב דמות השחקן, </a:t>
            </a:r>
            <a:r>
              <a:rPr lang="en-US" sz="1600" b="1" dirty="0">
                <a:latin typeface="Copperplate Gothic Light" panose="020E0507020206020404" pitchFamily="34" charset="0"/>
                <a:ea typeface="Tahoma" panose="020B0604030504040204" pitchFamily="34" charset="0"/>
                <a:cs typeface="Tahoma" panose="020B0604030504040204" pitchFamily="34" charset="0"/>
              </a:rPr>
              <a:t>The Penitent One</a:t>
            </a:r>
            <a:r>
              <a:rPr lang="he-IL" sz="1600" dirty="0">
                <a:latin typeface="Tahoma" panose="020B0604030504040204" pitchFamily="34" charset="0"/>
                <a:ea typeface="Tahoma" panose="020B0604030504040204" pitchFamily="34" charset="0"/>
                <a:cs typeface="Tahoma" panose="020B0604030504040204" pitchFamily="34" charset="0"/>
              </a:rPr>
              <a:t>,</a:t>
            </a:r>
            <a:r>
              <a:rPr lang="en-US" sz="1600" dirty="0">
                <a:latin typeface="Tahoma" panose="020B0604030504040204" pitchFamily="34" charset="0"/>
                <a:ea typeface="Tahoma" panose="020B0604030504040204" pitchFamily="34" charset="0"/>
                <a:cs typeface="Tahoma" panose="020B0604030504040204" pitchFamily="34" charset="0"/>
              </a:rPr>
              <a:t> </a:t>
            </a:r>
            <a:r>
              <a:rPr lang="he-IL" sz="1600" dirty="0">
                <a:latin typeface="Tahoma" panose="020B0604030504040204" pitchFamily="34" charset="0"/>
                <a:ea typeface="Tahoma" panose="020B0604030504040204" pitchFamily="34" charset="0"/>
                <a:cs typeface="Tahoma" panose="020B0604030504040204" pitchFamily="34" charset="0"/>
              </a:rPr>
              <a:t>נזיר חסר זיכרון אודות העולם כפי שהוא. ממלכת</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b="1" dirty="0" err="1">
                <a:latin typeface="Copperplate Gothic Light" panose="020E0507020206020404" pitchFamily="34" charset="0"/>
                <a:ea typeface="Tahoma" panose="020B0604030504040204" pitchFamily="34" charset="0"/>
                <a:cs typeface="Tahoma" panose="020B0604030504040204" pitchFamily="34" charset="0"/>
              </a:rPr>
              <a:t>Cvstodia</a:t>
            </a:r>
            <a:r>
              <a:rPr lang="en-US" sz="1600" dirty="0">
                <a:latin typeface="Tahoma" panose="020B0604030504040204" pitchFamily="34" charset="0"/>
                <a:ea typeface="Tahoma" panose="020B0604030504040204" pitchFamily="34" charset="0"/>
                <a:cs typeface="Tahoma" panose="020B0604030504040204" pitchFamily="34" charset="0"/>
              </a:rPr>
              <a:t> </a:t>
            </a:r>
            <a:r>
              <a:rPr lang="he-IL" sz="1600" dirty="0">
                <a:latin typeface="Tahoma" panose="020B0604030504040204" pitchFamily="34" charset="0"/>
                <a:ea typeface="Tahoma" panose="020B0604030504040204" pitchFamily="34" charset="0"/>
                <a:cs typeface="Tahoma" panose="020B0604030504040204" pitchFamily="34" charset="0"/>
              </a:rPr>
              <a:t>מצויה במצב של אובדן מוסרי, ומטרת השחקן היא לחפש כפרה על חטאיו ולהציל את העולם.</a:t>
            </a:r>
            <a:endParaRPr lang="en-US" sz="16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Use links below to save image.">
            <a:extLst>
              <a:ext uri="{FF2B5EF4-FFF2-40B4-BE49-F238E27FC236}">
                <a16:creationId xmlns:a16="http://schemas.microsoft.com/office/drawing/2014/main" id="{270BAD88-60A8-4C50-875E-326E11BD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504" y="3246806"/>
            <a:ext cx="987102" cy="987102"/>
          </a:xfrm>
          <a:prstGeom prst="rect">
            <a:avLst/>
          </a:prstGeom>
          <a:noFill/>
          <a:extLst>
            <a:ext uri="{909E8E84-426E-40DD-AFC4-6F175D3DCCD1}">
              <a14:hiddenFill xmlns:a14="http://schemas.microsoft.com/office/drawing/2010/main">
                <a:solidFill>
                  <a:srgbClr val="FFFFFF"/>
                </a:solidFill>
              </a14:hiddenFill>
            </a:ext>
          </a:extLst>
        </p:spPr>
      </p:pic>
      <p:sp>
        <p:nvSpPr>
          <p:cNvPr id="12" name="מציין מיקום תוכן 2">
            <a:extLst>
              <a:ext uri="{FF2B5EF4-FFF2-40B4-BE49-F238E27FC236}">
                <a16:creationId xmlns:a16="http://schemas.microsoft.com/office/drawing/2014/main" id="{342BD017-CF6F-475A-874F-3069EF2BABCB}"/>
              </a:ext>
            </a:extLst>
          </p:cNvPr>
          <p:cNvSpPr txBox="1">
            <a:spLocks/>
          </p:cNvSpPr>
          <p:nvPr/>
        </p:nvSpPr>
        <p:spPr>
          <a:xfrm>
            <a:off x="4357385" y="1239276"/>
            <a:ext cx="7738046" cy="398263"/>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הקשת הדרמטית של המשחק נראית כך:</a:t>
            </a:r>
          </a:p>
        </p:txBody>
      </p:sp>
      <p:pic>
        <p:nvPicPr>
          <p:cNvPr id="35" name="תמונה 34">
            <a:extLst>
              <a:ext uri="{FF2B5EF4-FFF2-40B4-BE49-F238E27FC236}">
                <a16:creationId xmlns:a16="http://schemas.microsoft.com/office/drawing/2014/main" id="{FF41CDDA-D5E5-4BC7-B979-59D75D1D53FB}"/>
              </a:ext>
            </a:extLst>
          </p:cNvPr>
          <p:cNvPicPr>
            <a:picLocks noChangeAspect="1"/>
          </p:cNvPicPr>
          <p:nvPr/>
        </p:nvPicPr>
        <p:blipFill rotWithShape="1">
          <a:blip r:embed="rId4"/>
          <a:srcRect l="1261" r="1314"/>
          <a:stretch/>
        </p:blipFill>
        <p:spPr>
          <a:xfrm>
            <a:off x="4357385" y="1716794"/>
            <a:ext cx="7263115" cy="3424411"/>
          </a:xfrm>
          <a:prstGeom prst="rect">
            <a:avLst/>
          </a:prstGeom>
        </p:spPr>
      </p:pic>
      <p:sp>
        <p:nvSpPr>
          <p:cNvPr id="37" name="תיבת טקסט 36">
            <a:extLst>
              <a:ext uri="{FF2B5EF4-FFF2-40B4-BE49-F238E27FC236}">
                <a16:creationId xmlns:a16="http://schemas.microsoft.com/office/drawing/2014/main" id="{E61D2391-76A3-4C84-950F-B9A93C698E90}"/>
              </a:ext>
            </a:extLst>
          </p:cNvPr>
          <p:cNvSpPr txBox="1"/>
          <p:nvPr/>
        </p:nvSpPr>
        <p:spPr>
          <a:xfrm>
            <a:off x="3860390" y="5304750"/>
            <a:ext cx="8235041" cy="1323439"/>
          </a:xfrm>
          <a:prstGeom prst="rect">
            <a:avLst/>
          </a:prstGeom>
          <a:noFill/>
        </p:spPr>
        <p:txBody>
          <a:bodyPr wrap="square">
            <a:spAutoFit/>
          </a:bodyPr>
          <a:lstStyle/>
          <a:p>
            <a:r>
              <a:rPr lang="he-IL" sz="1600" dirty="0">
                <a:latin typeface="Tahoma" panose="020B0604030504040204" pitchFamily="34" charset="0"/>
                <a:ea typeface="Tahoma" panose="020B0604030504040204" pitchFamily="34" charset="0"/>
                <a:cs typeface="Tahoma" panose="020B0604030504040204" pitchFamily="34" charset="0"/>
              </a:rPr>
              <a:t>במשחק, השחקן יכול להשפיע על דמויות המשנה דרך החלטותיו במהלך המשחק, ולעיתים גם להחליט אם לעזור או להזיק להן.                                                        </a:t>
            </a:r>
          </a:p>
          <a:p>
            <a:endParaRPr lang="he-IL"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השפעות אלו עשויות להוביל לשינויים בהתפתחות הסיפור ולסופים שונים, כך שלבחירות השחקן יש תפקיד מרכזי על התוצאה הסופית של המשחק.</a:t>
            </a:r>
          </a:p>
        </p:txBody>
      </p:sp>
    </p:spTree>
    <p:extLst>
      <p:ext uri="{BB962C8B-B14F-4D97-AF65-F5344CB8AC3E}">
        <p14:creationId xmlns:p14="http://schemas.microsoft.com/office/powerpoint/2010/main" val="170397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000"/>
                                        <p:tgtEl>
                                          <p:spTgt spid="35"/>
                                        </p:tgtEl>
                                      </p:cBhvr>
                                    </p:animEffect>
                                    <p:anim calcmode="lin" valueType="num">
                                      <p:cBhvr>
                                        <p:cTn id="13" dur="2000" fill="hold"/>
                                        <p:tgtEl>
                                          <p:spTgt spid="35"/>
                                        </p:tgtEl>
                                        <p:attrNameLst>
                                          <p:attrName>ppt_w</p:attrName>
                                        </p:attrNameLst>
                                      </p:cBhvr>
                                      <p:tavLst>
                                        <p:tav tm="0" fmla="#ppt_w*sin(2.5*pi*$)">
                                          <p:val>
                                            <p:fltVal val="0"/>
                                          </p:val>
                                        </p:tav>
                                        <p:tav tm="100000">
                                          <p:val>
                                            <p:fltVal val="1"/>
                                          </p:val>
                                        </p:tav>
                                      </p:tavLst>
                                    </p:anim>
                                    <p:anim calcmode="lin" valueType="num">
                                      <p:cBhvr>
                                        <p:cTn id="14"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421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כותרת 1">
            <a:extLst>
              <a:ext uri="{FF2B5EF4-FFF2-40B4-BE49-F238E27FC236}">
                <a16:creationId xmlns:a16="http://schemas.microsoft.com/office/drawing/2014/main" id="{1EFADB3D-7ECD-47C6-8106-BA867CE6299E}"/>
              </a:ext>
            </a:extLst>
          </p:cNvPr>
          <p:cNvSpPr txBox="1">
            <a:spLocks/>
          </p:cNvSpPr>
          <p:nvPr/>
        </p:nvSpPr>
        <p:spPr>
          <a:xfrm>
            <a:off x="417145" y="2281635"/>
            <a:ext cx="2910906" cy="9871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עלילה</a:t>
            </a:r>
          </a:p>
        </p:txBody>
      </p:sp>
      <p:sp>
        <p:nvSpPr>
          <p:cNvPr id="16" name="מציין מיקום תוכן 2">
            <a:extLst>
              <a:ext uri="{FF2B5EF4-FFF2-40B4-BE49-F238E27FC236}">
                <a16:creationId xmlns:a16="http://schemas.microsoft.com/office/drawing/2014/main" id="{2092B113-120A-4F13-92B8-8F46CE30A9F6}"/>
              </a:ext>
            </a:extLst>
          </p:cNvPr>
          <p:cNvSpPr>
            <a:spLocks noGrp="1"/>
          </p:cNvSpPr>
          <p:nvPr>
            <p:ph idx="1"/>
          </p:nvPr>
        </p:nvSpPr>
        <p:spPr>
          <a:xfrm>
            <a:off x="3848411" y="229811"/>
            <a:ext cx="8235041" cy="888433"/>
          </a:xfrm>
        </p:spPr>
        <p:txBody>
          <a:bodyPr>
            <a:noAutofit/>
          </a:bodyPr>
          <a:lstStyle/>
          <a:p>
            <a:pPr marL="0" indent="0">
              <a:lnSpc>
                <a:spcPct val="107000"/>
              </a:lnSpc>
              <a:buNone/>
            </a:pPr>
            <a:r>
              <a:rPr lang="he-IL" sz="1600" dirty="0">
                <a:latin typeface="Tahoma" panose="020B0604030504040204" pitchFamily="34" charset="0"/>
                <a:ea typeface="Tahoma" panose="020B0604030504040204" pitchFamily="34" charset="0"/>
                <a:cs typeface="Tahoma" panose="020B0604030504040204" pitchFamily="34" charset="0"/>
              </a:rPr>
              <a:t>העלילה המרכזית במשחק סובבת סביב דמות השחקן, </a:t>
            </a:r>
            <a:r>
              <a:rPr lang="en-US" sz="1600" b="1" dirty="0">
                <a:latin typeface="Copperplate Gothic Light" panose="020E0507020206020404" pitchFamily="34" charset="0"/>
                <a:ea typeface="Tahoma" panose="020B0604030504040204" pitchFamily="34" charset="0"/>
                <a:cs typeface="Tahoma" panose="020B0604030504040204" pitchFamily="34" charset="0"/>
              </a:rPr>
              <a:t>The Penitent One</a:t>
            </a:r>
            <a:r>
              <a:rPr lang="he-IL" sz="1600" dirty="0">
                <a:latin typeface="Tahoma" panose="020B0604030504040204" pitchFamily="34" charset="0"/>
                <a:ea typeface="Tahoma" panose="020B0604030504040204" pitchFamily="34" charset="0"/>
                <a:cs typeface="Tahoma" panose="020B0604030504040204" pitchFamily="34" charset="0"/>
              </a:rPr>
              <a:t>,</a:t>
            </a:r>
            <a:r>
              <a:rPr lang="en-US" sz="1600" dirty="0">
                <a:latin typeface="Tahoma" panose="020B0604030504040204" pitchFamily="34" charset="0"/>
                <a:ea typeface="Tahoma" panose="020B0604030504040204" pitchFamily="34" charset="0"/>
                <a:cs typeface="Tahoma" panose="020B0604030504040204" pitchFamily="34" charset="0"/>
              </a:rPr>
              <a:t> </a:t>
            </a:r>
            <a:r>
              <a:rPr lang="he-IL" sz="1600" dirty="0">
                <a:latin typeface="Tahoma" panose="020B0604030504040204" pitchFamily="34" charset="0"/>
                <a:ea typeface="Tahoma" panose="020B0604030504040204" pitchFamily="34" charset="0"/>
                <a:cs typeface="Tahoma" panose="020B0604030504040204" pitchFamily="34" charset="0"/>
              </a:rPr>
              <a:t>נזיר חסר זיכרון אודות העולם כפי שהוא. ממלכת</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b="1" dirty="0" err="1">
                <a:latin typeface="Copperplate Gothic Light" panose="020E0507020206020404" pitchFamily="34" charset="0"/>
                <a:ea typeface="Tahoma" panose="020B0604030504040204" pitchFamily="34" charset="0"/>
                <a:cs typeface="Tahoma" panose="020B0604030504040204" pitchFamily="34" charset="0"/>
              </a:rPr>
              <a:t>Cvstodia</a:t>
            </a:r>
            <a:r>
              <a:rPr lang="en-US" sz="1600" dirty="0">
                <a:latin typeface="Tahoma" panose="020B0604030504040204" pitchFamily="34" charset="0"/>
                <a:ea typeface="Tahoma" panose="020B0604030504040204" pitchFamily="34" charset="0"/>
                <a:cs typeface="Tahoma" panose="020B0604030504040204" pitchFamily="34" charset="0"/>
              </a:rPr>
              <a:t> </a:t>
            </a:r>
            <a:r>
              <a:rPr lang="he-IL" sz="1600" dirty="0">
                <a:latin typeface="Tahoma" panose="020B0604030504040204" pitchFamily="34" charset="0"/>
                <a:ea typeface="Tahoma" panose="020B0604030504040204" pitchFamily="34" charset="0"/>
                <a:cs typeface="Tahoma" panose="020B0604030504040204" pitchFamily="34" charset="0"/>
              </a:rPr>
              <a:t>מצויה במצב של אובדן מוסרי, ומטרת השחקן היא לחפש כפרה על חטאיו ולהציל את העולם.</a:t>
            </a:r>
            <a:endParaRPr lang="en-US" sz="16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Use links below to save image.">
            <a:extLst>
              <a:ext uri="{FF2B5EF4-FFF2-40B4-BE49-F238E27FC236}">
                <a16:creationId xmlns:a16="http://schemas.microsoft.com/office/drawing/2014/main" id="{270BAD88-60A8-4C50-875E-326E11BDC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504" y="3246806"/>
            <a:ext cx="987102" cy="987102"/>
          </a:xfrm>
          <a:prstGeom prst="rect">
            <a:avLst/>
          </a:prstGeom>
          <a:noFill/>
          <a:extLst>
            <a:ext uri="{909E8E84-426E-40DD-AFC4-6F175D3DCCD1}">
              <a14:hiddenFill xmlns:a14="http://schemas.microsoft.com/office/drawing/2010/main">
                <a:solidFill>
                  <a:srgbClr val="FFFFFF"/>
                </a:solidFill>
              </a14:hiddenFill>
            </a:ext>
          </a:extLst>
        </p:spPr>
      </p:pic>
      <p:sp>
        <p:nvSpPr>
          <p:cNvPr id="12" name="מציין מיקום תוכן 2">
            <a:extLst>
              <a:ext uri="{FF2B5EF4-FFF2-40B4-BE49-F238E27FC236}">
                <a16:creationId xmlns:a16="http://schemas.microsoft.com/office/drawing/2014/main" id="{342BD017-CF6F-475A-874F-3069EF2BABCB}"/>
              </a:ext>
            </a:extLst>
          </p:cNvPr>
          <p:cNvSpPr txBox="1">
            <a:spLocks/>
          </p:cNvSpPr>
          <p:nvPr/>
        </p:nvSpPr>
        <p:spPr>
          <a:xfrm>
            <a:off x="4357385" y="1239276"/>
            <a:ext cx="7738046" cy="398263"/>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הקשת הדרמטית של המשחק נראית כך:</a:t>
            </a:r>
          </a:p>
        </p:txBody>
      </p:sp>
      <p:cxnSp>
        <p:nvCxnSpPr>
          <p:cNvPr id="3" name="מחבר ישר 2">
            <a:extLst>
              <a:ext uri="{FF2B5EF4-FFF2-40B4-BE49-F238E27FC236}">
                <a16:creationId xmlns:a16="http://schemas.microsoft.com/office/drawing/2014/main" id="{233C72E7-C122-466C-AC37-35C4D974F57E}"/>
              </a:ext>
            </a:extLst>
          </p:cNvPr>
          <p:cNvCxnSpPr>
            <a:cxnSpLocks/>
          </p:cNvCxnSpPr>
          <p:nvPr/>
        </p:nvCxnSpPr>
        <p:spPr>
          <a:xfrm flipV="1">
            <a:off x="4079151" y="4342877"/>
            <a:ext cx="903685" cy="947758"/>
          </a:xfrm>
          <a:prstGeom prst="line">
            <a:avLst/>
          </a:prstGeom>
          <a:ln w="25400">
            <a:solidFill>
              <a:srgbClr val="740000"/>
            </a:solidFill>
          </a:ln>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38F603E7-EAAE-4491-A6AB-A8489C5DA990}"/>
              </a:ext>
            </a:extLst>
          </p:cNvPr>
          <p:cNvCxnSpPr>
            <a:cxnSpLocks/>
          </p:cNvCxnSpPr>
          <p:nvPr/>
        </p:nvCxnSpPr>
        <p:spPr>
          <a:xfrm flipH="1" flipV="1">
            <a:off x="4982836" y="4342877"/>
            <a:ext cx="220265" cy="558941"/>
          </a:xfrm>
          <a:prstGeom prst="line">
            <a:avLst/>
          </a:prstGeom>
          <a:ln w="25400">
            <a:solidFill>
              <a:srgbClr val="740000"/>
            </a:solidFill>
          </a:ln>
        </p:spPr>
        <p:style>
          <a:lnRef idx="1">
            <a:schemeClr val="accent1"/>
          </a:lnRef>
          <a:fillRef idx="0">
            <a:schemeClr val="accent1"/>
          </a:fillRef>
          <a:effectRef idx="0">
            <a:schemeClr val="accent1"/>
          </a:effectRef>
          <a:fontRef idx="minor">
            <a:schemeClr val="tx1"/>
          </a:fontRef>
        </p:style>
      </p:cxnSp>
      <p:cxnSp>
        <p:nvCxnSpPr>
          <p:cNvPr id="23" name="מחבר ישר 22">
            <a:extLst>
              <a:ext uri="{FF2B5EF4-FFF2-40B4-BE49-F238E27FC236}">
                <a16:creationId xmlns:a16="http://schemas.microsoft.com/office/drawing/2014/main" id="{AD89A0F9-D06B-4D82-949D-89F6F9A8DDDA}"/>
              </a:ext>
            </a:extLst>
          </p:cNvPr>
          <p:cNvCxnSpPr>
            <a:cxnSpLocks/>
          </p:cNvCxnSpPr>
          <p:nvPr/>
        </p:nvCxnSpPr>
        <p:spPr>
          <a:xfrm flipV="1">
            <a:off x="5197308" y="3534115"/>
            <a:ext cx="1998973" cy="1361638"/>
          </a:xfrm>
          <a:prstGeom prst="line">
            <a:avLst/>
          </a:prstGeom>
          <a:ln w="25400">
            <a:solidFill>
              <a:srgbClr val="740000"/>
            </a:solidFill>
          </a:ln>
        </p:spPr>
        <p:style>
          <a:lnRef idx="1">
            <a:schemeClr val="accent1"/>
          </a:lnRef>
          <a:fillRef idx="0">
            <a:schemeClr val="accent1"/>
          </a:fillRef>
          <a:effectRef idx="0">
            <a:schemeClr val="accent1"/>
          </a:effectRef>
          <a:fontRef idx="minor">
            <a:schemeClr val="tx1"/>
          </a:fontRef>
        </p:style>
      </p:cxnSp>
      <p:cxnSp>
        <p:nvCxnSpPr>
          <p:cNvPr id="25" name="מחבר ישר 24">
            <a:extLst>
              <a:ext uri="{FF2B5EF4-FFF2-40B4-BE49-F238E27FC236}">
                <a16:creationId xmlns:a16="http://schemas.microsoft.com/office/drawing/2014/main" id="{647D4ECF-E732-49BD-BEFF-1D0E28610721}"/>
              </a:ext>
            </a:extLst>
          </p:cNvPr>
          <p:cNvCxnSpPr>
            <a:cxnSpLocks/>
          </p:cNvCxnSpPr>
          <p:nvPr/>
        </p:nvCxnSpPr>
        <p:spPr>
          <a:xfrm flipH="1" flipV="1">
            <a:off x="7202074" y="3522745"/>
            <a:ext cx="433633" cy="1005889"/>
          </a:xfrm>
          <a:prstGeom prst="line">
            <a:avLst/>
          </a:prstGeom>
          <a:ln w="25400">
            <a:solidFill>
              <a:srgbClr val="740000"/>
            </a:solidFill>
          </a:ln>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DD5C1AFA-4B7C-4D6F-BDD1-0E2E7ECEDB5F}"/>
              </a:ext>
            </a:extLst>
          </p:cNvPr>
          <p:cNvCxnSpPr>
            <a:cxnSpLocks/>
          </p:cNvCxnSpPr>
          <p:nvPr/>
        </p:nvCxnSpPr>
        <p:spPr>
          <a:xfrm flipV="1">
            <a:off x="7635707" y="2742696"/>
            <a:ext cx="1469397" cy="1785938"/>
          </a:xfrm>
          <a:prstGeom prst="line">
            <a:avLst/>
          </a:prstGeom>
          <a:ln w="25400">
            <a:solidFill>
              <a:srgbClr val="740000"/>
            </a:solidFill>
          </a:ln>
        </p:spPr>
        <p:style>
          <a:lnRef idx="1">
            <a:schemeClr val="accent1"/>
          </a:lnRef>
          <a:fillRef idx="0">
            <a:schemeClr val="accent1"/>
          </a:fillRef>
          <a:effectRef idx="0">
            <a:schemeClr val="accent1"/>
          </a:effectRef>
          <a:fontRef idx="minor">
            <a:schemeClr val="tx1"/>
          </a:fontRef>
        </p:style>
      </p:cxnSp>
      <p:cxnSp>
        <p:nvCxnSpPr>
          <p:cNvPr id="33" name="מחבר ישר 32">
            <a:extLst>
              <a:ext uri="{FF2B5EF4-FFF2-40B4-BE49-F238E27FC236}">
                <a16:creationId xmlns:a16="http://schemas.microsoft.com/office/drawing/2014/main" id="{3EBE72AA-10F5-4769-A576-F3D92713389A}"/>
              </a:ext>
            </a:extLst>
          </p:cNvPr>
          <p:cNvCxnSpPr>
            <a:cxnSpLocks/>
          </p:cNvCxnSpPr>
          <p:nvPr/>
        </p:nvCxnSpPr>
        <p:spPr>
          <a:xfrm flipH="1" flipV="1">
            <a:off x="9105104" y="2742696"/>
            <a:ext cx="604500" cy="1326803"/>
          </a:xfrm>
          <a:prstGeom prst="line">
            <a:avLst/>
          </a:prstGeom>
          <a:ln w="25400">
            <a:solidFill>
              <a:srgbClr val="740000"/>
            </a:solidFill>
          </a:ln>
        </p:spPr>
        <p:style>
          <a:lnRef idx="1">
            <a:schemeClr val="accent1"/>
          </a:lnRef>
          <a:fillRef idx="0">
            <a:schemeClr val="accent1"/>
          </a:fillRef>
          <a:effectRef idx="0">
            <a:schemeClr val="accent1"/>
          </a:effectRef>
          <a:fontRef idx="minor">
            <a:schemeClr val="tx1"/>
          </a:fontRef>
        </p:style>
      </p:cxnSp>
      <p:cxnSp>
        <p:nvCxnSpPr>
          <p:cNvPr id="38" name="מחבר ישר 37">
            <a:extLst>
              <a:ext uri="{FF2B5EF4-FFF2-40B4-BE49-F238E27FC236}">
                <a16:creationId xmlns:a16="http://schemas.microsoft.com/office/drawing/2014/main" id="{61E90B10-29B6-43F7-93FC-25C1ADD0537F}"/>
              </a:ext>
            </a:extLst>
          </p:cNvPr>
          <p:cNvCxnSpPr>
            <a:cxnSpLocks/>
          </p:cNvCxnSpPr>
          <p:nvPr/>
        </p:nvCxnSpPr>
        <p:spPr>
          <a:xfrm flipV="1">
            <a:off x="9709604" y="3270991"/>
            <a:ext cx="713197" cy="798508"/>
          </a:xfrm>
          <a:prstGeom prst="line">
            <a:avLst/>
          </a:prstGeom>
          <a:ln w="25400">
            <a:solidFill>
              <a:srgbClr val="740000"/>
            </a:solidFill>
          </a:ln>
        </p:spPr>
        <p:style>
          <a:lnRef idx="1">
            <a:schemeClr val="accent1"/>
          </a:lnRef>
          <a:fillRef idx="0">
            <a:schemeClr val="accent1"/>
          </a:fillRef>
          <a:effectRef idx="0">
            <a:schemeClr val="accent1"/>
          </a:effectRef>
          <a:fontRef idx="minor">
            <a:schemeClr val="tx1"/>
          </a:fontRef>
        </p:style>
      </p:cxnSp>
      <p:cxnSp>
        <p:nvCxnSpPr>
          <p:cNvPr id="43" name="מחבר ישר 42">
            <a:extLst>
              <a:ext uri="{FF2B5EF4-FFF2-40B4-BE49-F238E27FC236}">
                <a16:creationId xmlns:a16="http://schemas.microsoft.com/office/drawing/2014/main" id="{BF638143-4DC5-4DA5-91C2-FF2E441A5984}"/>
              </a:ext>
            </a:extLst>
          </p:cNvPr>
          <p:cNvCxnSpPr>
            <a:cxnSpLocks/>
          </p:cNvCxnSpPr>
          <p:nvPr/>
        </p:nvCxnSpPr>
        <p:spPr>
          <a:xfrm>
            <a:off x="10422801" y="3270991"/>
            <a:ext cx="933450" cy="1257643"/>
          </a:xfrm>
          <a:prstGeom prst="line">
            <a:avLst/>
          </a:prstGeom>
          <a:ln w="25400">
            <a:solidFill>
              <a:srgbClr val="740000"/>
            </a:solidFill>
          </a:ln>
        </p:spPr>
        <p:style>
          <a:lnRef idx="1">
            <a:schemeClr val="accent1"/>
          </a:lnRef>
          <a:fillRef idx="0">
            <a:schemeClr val="accent1"/>
          </a:fillRef>
          <a:effectRef idx="0">
            <a:schemeClr val="accent1"/>
          </a:effectRef>
          <a:fontRef idx="minor">
            <a:schemeClr val="tx1"/>
          </a:fontRef>
        </p:style>
      </p:cxnSp>
      <p:sp>
        <p:nvSpPr>
          <p:cNvPr id="65" name="תיבת טקסט 64">
            <a:extLst>
              <a:ext uri="{FF2B5EF4-FFF2-40B4-BE49-F238E27FC236}">
                <a16:creationId xmlns:a16="http://schemas.microsoft.com/office/drawing/2014/main" id="{2FAAE438-422F-4B18-B948-C71FBE2FC27C}"/>
              </a:ext>
            </a:extLst>
          </p:cNvPr>
          <p:cNvSpPr txBox="1"/>
          <p:nvPr/>
        </p:nvSpPr>
        <p:spPr>
          <a:xfrm>
            <a:off x="4334088" y="3989678"/>
            <a:ext cx="1133526" cy="276999"/>
          </a:xfrm>
          <a:prstGeom prst="rect">
            <a:avLst/>
          </a:prstGeom>
          <a:noFill/>
        </p:spPr>
        <p:txBody>
          <a:bodyPr wrap="square">
            <a:spAutoFit/>
          </a:bodyPr>
          <a:lstStyle/>
          <a:p>
            <a:r>
              <a:rPr lang="he-IL" sz="1200" dirty="0">
                <a:latin typeface="Tahoma" panose="020B0604030504040204" pitchFamily="34" charset="0"/>
                <a:ea typeface="Tahoma" panose="020B0604030504040204" pitchFamily="34" charset="0"/>
                <a:cs typeface="Tahoma" panose="020B0604030504040204" pitchFamily="34" charset="0"/>
              </a:rPr>
              <a:t>בוס התחלתי</a:t>
            </a:r>
            <a:endParaRPr lang="he-IL" sz="1200" dirty="0"/>
          </a:p>
        </p:txBody>
      </p:sp>
      <p:sp>
        <p:nvSpPr>
          <p:cNvPr id="66" name="תיבת טקסט 65">
            <a:extLst>
              <a:ext uri="{FF2B5EF4-FFF2-40B4-BE49-F238E27FC236}">
                <a16:creationId xmlns:a16="http://schemas.microsoft.com/office/drawing/2014/main" id="{A59D0823-9ACF-40A7-8FA3-3DA8F84B28A4}"/>
              </a:ext>
            </a:extLst>
          </p:cNvPr>
          <p:cNvSpPr txBox="1"/>
          <p:nvPr/>
        </p:nvSpPr>
        <p:spPr>
          <a:xfrm>
            <a:off x="6523344" y="3027038"/>
            <a:ext cx="1357459" cy="461665"/>
          </a:xfrm>
          <a:prstGeom prst="rect">
            <a:avLst/>
          </a:prstGeom>
          <a:noFill/>
        </p:spPr>
        <p:txBody>
          <a:bodyPr wrap="square">
            <a:spAutoFit/>
          </a:bodyPr>
          <a:lstStyle/>
          <a:p>
            <a:pPr algn="ctr"/>
            <a:r>
              <a:rPr lang="he-IL" sz="1200" dirty="0">
                <a:latin typeface="Tahoma" panose="020B0604030504040204" pitchFamily="34" charset="0"/>
                <a:ea typeface="Tahoma" panose="020B0604030504040204" pitchFamily="34" charset="0"/>
                <a:cs typeface="Tahoma" panose="020B0604030504040204" pitchFamily="34" charset="0"/>
              </a:rPr>
              <a:t>פתיחת החצי השני של העולם</a:t>
            </a:r>
            <a:endParaRPr lang="he-IL" sz="1200" dirty="0"/>
          </a:p>
        </p:txBody>
      </p:sp>
      <p:sp>
        <p:nvSpPr>
          <p:cNvPr id="67" name="תיבת טקסט 66">
            <a:extLst>
              <a:ext uri="{FF2B5EF4-FFF2-40B4-BE49-F238E27FC236}">
                <a16:creationId xmlns:a16="http://schemas.microsoft.com/office/drawing/2014/main" id="{4B4D1ACD-ADE0-4337-9A93-8811F8933BCA}"/>
              </a:ext>
            </a:extLst>
          </p:cNvPr>
          <p:cNvSpPr txBox="1"/>
          <p:nvPr/>
        </p:nvSpPr>
        <p:spPr>
          <a:xfrm>
            <a:off x="8426374" y="2257196"/>
            <a:ext cx="1357459" cy="461665"/>
          </a:xfrm>
          <a:prstGeom prst="rect">
            <a:avLst/>
          </a:prstGeom>
          <a:noFill/>
        </p:spPr>
        <p:txBody>
          <a:bodyPr wrap="square">
            <a:spAutoFit/>
          </a:bodyPr>
          <a:lstStyle/>
          <a:p>
            <a:pPr algn="ctr"/>
            <a:r>
              <a:rPr lang="he-IL" sz="1200" dirty="0">
                <a:latin typeface="Tahoma" panose="020B0604030504040204" pitchFamily="34" charset="0"/>
                <a:ea typeface="Tahoma" panose="020B0604030504040204" pitchFamily="34" charset="0"/>
                <a:cs typeface="Tahoma" panose="020B0604030504040204" pitchFamily="34" charset="0"/>
              </a:rPr>
              <a:t>פתיחת גישה</a:t>
            </a:r>
          </a:p>
          <a:p>
            <a:pPr algn="ctr"/>
            <a:r>
              <a:rPr lang="he-IL" sz="1200" dirty="0">
                <a:latin typeface="Tahoma" panose="020B0604030504040204" pitchFamily="34" charset="0"/>
                <a:ea typeface="Tahoma" panose="020B0604030504040204" pitchFamily="34" charset="0"/>
                <a:cs typeface="Tahoma" panose="020B0604030504040204" pitchFamily="34" charset="0"/>
              </a:rPr>
              <a:t>לבוס האחרון</a:t>
            </a:r>
            <a:endParaRPr lang="he-IL" sz="1200" dirty="0"/>
          </a:p>
        </p:txBody>
      </p:sp>
      <p:sp>
        <p:nvSpPr>
          <p:cNvPr id="68" name="תיבת טקסט 67">
            <a:extLst>
              <a:ext uri="{FF2B5EF4-FFF2-40B4-BE49-F238E27FC236}">
                <a16:creationId xmlns:a16="http://schemas.microsoft.com/office/drawing/2014/main" id="{FCE9A436-6AE3-4C48-9B84-6F7D18FC5257}"/>
              </a:ext>
            </a:extLst>
          </p:cNvPr>
          <p:cNvSpPr txBox="1"/>
          <p:nvPr/>
        </p:nvSpPr>
        <p:spPr>
          <a:xfrm>
            <a:off x="9744071" y="2776011"/>
            <a:ext cx="1357459" cy="461665"/>
          </a:xfrm>
          <a:prstGeom prst="rect">
            <a:avLst/>
          </a:prstGeom>
          <a:noFill/>
        </p:spPr>
        <p:txBody>
          <a:bodyPr wrap="square">
            <a:spAutoFit/>
          </a:bodyPr>
          <a:lstStyle/>
          <a:p>
            <a:pPr algn="ctr"/>
            <a:r>
              <a:rPr lang="he-IL" sz="1200" dirty="0">
                <a:latin typeface="Tahoma" panose="020B0604030504040204" pitchFamily="34" charset="0"/>
                <a:ea typeface="Tahoma" panose="020B0604030504040204" pitchFamily="34" charset="0"/>
                <a:cs typeface="Tahoma" panose="020B0604030504040204" pitchFamily="34" charset="0"/>
              </a:rPr>
              <a:t>הלחימה בבוס האחרון</a:t>
            </a:r>
            <a:endParaRPr lang="he-IL" sz="1200" dirty="0"/>
          </a:p>
        </p:txBody>
      </p:sp>
      <p:sp>
        <p:nvSpPr>
          <p:cNvPr id="71" name="תיבת טקסט 70">
            <a:extLst>
              <a:ext uri="{FF2B5EF4-FFF2-40B4-BE49-F238E27FC236}">
                <a16:creationId xmlns:a16="http://schemas.microsoft.com/office/drawing/2014/main" id="{150F230D-DA3D-4CEB-BAE0-0E85E2B34D14}"/>
              </a:ext>
            </a:extLst>
          </p:cNvPr>
          <p:cNvSpPr txBox="1"/>
          <p:nvPr/>
        </p:nvSpPr>
        <p:spPr>
          <a:xfrm>
            <a:off x="11095245" y="4585881"/>
            <a:ext cx="667632" cy="276999"/>
          </a:xfrm>
          <a:prstGeom prst="rect">
            <a:avLst/>
          </a:prstGeom>
          <a:noFill/>
        </p:spPr>
        <p:txBody>
          <a:bodyPr wrap="square">
            <a:spAutoFit/>
          </a:bodyPr>
          <a:lstStyle/>
          <a:p>
            <a:pPr algn="ctr"/>
            <a:r>
              <a:rPr lang="he-IL" sz="1200" dirty="0">
                <a:latin typeface="Tahoma" panose="020B0604030504040204" pitchFamily="34" charset="0"/>
                <a:ea typeface="Tahoma" panose="020B0604030504040204" pitchFamily="34" charset="0"/>
                <a:cs typeface="Tahoma" panose="020B0604030504040204" pitchFamily="34" charset="0"/>
              </a:rPr>
              <a:t>סוף</a:t>
            </a:r>
            <a:endParaRPr lang="he-IL" sz="1200" dirty="0"/>
          </a:p>
        </p:txBody>
      </p:sp>
      <p:sp>
        <p:nvSpPr>
          <p:cNvPr id="72" name="תיבת טקסט 71">
            <a:extLst>
              <a:ext uri="{FF2B5EF4-FFF2-40B4-BE49-F238E27FC236}">
                <a16:creationId xmlns:a16="http://schemas.microsoft.com/office/drawing/2014/main" id="{142909B5-8B76-4F50-9B66-590D3BF4C887}"/>
              </a:ext>
            </a:extLst>
          </p:cNvPr>
          <p:cNvSpPr txBox="1"/>
          <p:nvPr/>
        </p:nvSpPr>
        <p:spPr>
          <a:xfrm>
            <a:off x="3679837" y="1739725"/>
            <a:ext cx="792439" cy="461665"/>
          </a:xfrm>
          <a:prstGeom prst="rect">
            <a:avLst/>
          </a:prstGeom>
          <a:noFill/>
        </p:spPr>
        <p:txBody>
          <a:bodyPr wrap="square">
            <a:spAutoFit/>
          </a:bodyPr>
          <a:lstStyle/>
          <a:p>
            <a:pPr algn="ctr"/>
            <a:r>
              <a:rPr lang="he-IL" sz="1200" b="1" dirty="0">
                <a:latin typeface="Tahoma" panose="020B0604030504040204" pitchFamily="34" charset="0"/>
                <a:ea typeface="Tahoma" panose="020B0604030504040204" pitchFamily="34" charset="0"/>
                <a:cs typeface="Tahoma" panose="020B0604030504040204" pitchFamily="34" charset="0"/>
              </a:rPr>
              <a:t>רמת</a:t>
            </a:r>
          </a:p>
          <a:p>
            <a:pPr algn="ctr"/>
            <a:r>
              <a:rPr lang="he-IL" sz="1200" b="1" dirty="0">
                <a:latin typeface="Tahoma" panose="020B0604030504040204" pitchFamily="34" charset="0"/>
                <a:ea typeface="Tahoma" panose="020B0604030504040204" pitchFamily="34" charset="0"/>
                <a:cs typeface="Tahoma" panose="020B0604030504040204" pitchFamily="34" charset="0"/>
              </a:rPr>
              <a:t>המתח</a:t>
            </a:r>
            <a:endParaRPr lang="he-IL" sz="1200" b="1" dirty="0"/>
          </a:p>
        </p:txBody>
      </p:sp>
      <p:sp>
        <p:nvSpPr>
          <p:cNvPr id="73" name="תיבת טקסט 72">
            <a:extLst>
              <a:ext uri="{FF2B5EF4-FFF2-40B4-BE49-F238E27FC236}">
                <a16:creationId xmlns:a16="http://schemas.microsoft.com/office/drawing/2014/main" id="{37896FCE-E01E-427E-978C-BB5E9B7BF832}"/>
              </a:ext>
            </a:extLst>
          </p:cNvPr>
          <p:cNvSpPr txBox="1"/>
          <p:nvPr/>
        </p:nvSpPr>
        <p:spPr>
          <a:xfrm>
            <a:off x="6956977" y="4562676"/>
            <a:ext cx="1357459" cy="461665"/>
          </a:xfrm>
          <a:prstGeom prst="rect">
            <a:avLst/>
          </a:prstGeom>
          <a:noFill/>
        </p:spPr>
        <p:txBody>
          <a:bodyPr wrap="square">
            <a:spAutoFit/>
          </a:bodyPr>
          <a:lstStyle/>
          <a:p>
            <a:pPr algn="ctr"/>
            <a:r>
              <a:rPr lang="he-IL" sz="1200" dirty="0">
                <a:latin typeface="Tahoma" panose="020B0604030504040204" pitchFamily="34" charset="0"/>
                <a:ea typeface="Tahoma" panose="020B0604030504040204" pitchFamily="34" charset="0"/>
                <a:cs typeface="Tahoma" panose="020B0604030504040204" pitchFamily="34" charset="0"/>
              </a:rPr>
              <a:t>סגירת פינות</a:t>
            </a:r>
          </a:p>
          <a:p>
            <a:pPr algn="ctr"/>
            <a:r>
              <a:rPr lang="he-IL" sz="1200" dirty="0">
                <a:latin typeface="Tahoma" panose="020B0604030504040204" pitchFamily="34" charset="0"/>
                <a:ea typeface="Tahoma" panose="020B0604030504040204" pitchFamily="34" charset="0"/>
                <a:cs typeface="Tahoma" panose="020B0604030504040204" pitchFamily="34" charset="0"/>
              </a:rPr>
              <a:t>בחצי הראשון</a:t>
            </a:r>
          </a:p>
        </p:txBody>
      </p:sp>
      <p:sp>
        <p:nvSpPr>
          <p:cNvPr id="74" name="תיבת טקסט 73">
            <a:extLst>
              <a:ext uri="{FF2B5EF4-FFF2-40B4-BE49-F238E27FC236}">
                <a16:creationId xmlns:a16="http://schemas.microsoft.com/office/drawing/2014/main" id="{3CD6C980-C7FD-4923-842E-2A548D39ED27}"/>
              </a:ext>
            </a:extLst>
          </p:cNvPr>
          <p:cNvSpPr txBox="1"/>
          <p:nvPr/>
        </p:nvSpPr>
        <p:spPr>
          <a:xfrm>
            <a:off x="9030874" y="4136129"/>
            <a:ext cx="1357459" cy="461665"/>
          </a:xfrm>
          <a:prstGeom prst="rect">
            <a:avLst/>
          </a:prstGeom>
          <a:noFill/>
        </p:spPr>
        <p:txBody>
          <a:bodyPr wrap="square">
            <a:spAutoFit/>
          </a:bodyPr>
          <a:lstStyle/>
          <a:p>
            <a:pPr algn="ctr"/>
            <a:r>
              <a:rPr lang="he-IL" sz="1200" dirty="0">
                <a:latin typeface="Tahoma" panose="020B0604030504040204" pitchFamily="34" charset="0"/>
                <a:ea typeface="Tahoma" panose="020B0604030504040204" pitchFamily="34" charset="0"/>
                <a:cs typeface="Tahoma" panose="020B0604030504040204" pitchFamily="34" charset="0"/>
              </a:rPr>
              <a:t>סגירת פינות</a:t>
            </a:r>
          </a:p>
          <a:p>
            <a:pPr algn="ctr"/>
            <a:r>
              <a:rPr lang="he-IL" sz="1200" dirty="0">
                <a:latin typeface="Tahoma" panose="020B0604030504040204" pitchFamily="34" charset="0"/>
                <a:ea typeface="Tahoma" panose="020B0604030504040204" pitchFamily="34" charset="0"/>
                <a:cs typeface="Tahoma" panose="020B0604030504040204" pitchFamily="34" charset="0"/>
              </a:rPr>
              <a:t>אחרונות</a:t>
            </a:r>
          </a:p>
        </p:txBody>
      </p:sp>
      <p:sp>
        <p:nvSpPr>
          <p:cNvPr id="75" name="תיבת טקסט 74">
            <a:extLst>
              <a:ext uri="{FF2B5EF4-FFF2-40B4-BE49-F238E27FC236}">
                <a16:creationId xmlns:a16="http://schemas.microsoft.com/office/drawing/2014/main" id="{F94D4FB2-0490-4BDE-A95F-CF66481C8702}"/>
              </a:ext>
            </a:extLst>
          </p:cNvPr>
          <p:cNvSpPr txBox="1"/>
          <p:nvPr/>
        </p:nvSpPr>
        <p:spPr>
          <a:xfrm>
            <a:off x="4574472" y="4856962"/>
            <a:ext cx="1357459" cy="461665"/>
          </a:xfrm>
          <a:prstGeom prst="rect">
            <a:avLst/>
          </a:prstGeom>
          <a:noFill/>
        </p:spPr>
        <p:txBody>
          <a:bodyPr wrap="square">
            <a:spAutoFit/>
          </a:bodyPr>
          <a:lstStyle/>
          <a:p>
            <a:pPr algn="ctr"/>
            <a:r>
              <a:rPr lang="he-IL" sz="1200" dirty="0">
                <a:latin typeface="Tahoma" panose="020B0604030504040204" pitchFamily="34" charset="0"/>
                <a:ea typeface="Tahoma" panose="020B0604030504040204" pitchFamily="34" charset="0"/>
                <a:cs typeface="Tahoma" panose="020B0604030504040204" pitchFamily="34" charset="0"/>
              </a:rPr>
              <a:t>יציאה אל </a:t>
            </a:r>
          </a:p>
          <a:p>
            <a:pPr algn="ctr"/>
            <a:r>
              <a:rPr lang="he-IL" sz="1200" dirty="0">
                <a:latin typeface="Tahoma" panose="020B0604030504040204" pitchFamily="34" charset="0"/>
                <a:ea typeface="Tahoma" panose="020B0604030504040204" pitchFamily="34" charset="0"/>
                <a:cs typeface="Tahoma" panose="020B0604030504040204" pitchFamily="34" charset="0"/>
              </a:rPr>
              <a:t>העולם</a:t>
            </a:r>
          </a:p>
        </p:txBody>
      </p:sp>
      <p:cxnSp>
        <p:nvCxnSpPr>
          <p:cNvPr id="8" name="מחבר ישר 7">
            <a:extLst>
              <a:ext uri="{FF2B5EF4-FFF2-40B4-BE49-F238E27FC236}">
                <a16:creationId xmlns:a16="http://schemas.microsoft.com/office/drawing/2014/main" id="{57FA4959-3621-4F46-AB94-F92F1DEEB9DB}"/>
              </a:ext>
            </a:extLst>
          </p:cNvPr>
          <p:cNvCxnSpPr>
            <a:cxnSpLocks/>
          </p:cNvCxnSpPr>
          <p:nvPr/>
        </p:nvCxnSpPr>
        <p:spPr>
          <a:xfrm flipH="1" flipV="1">
            <a:off x="4072224" y="2257196"/>
            <a:ext cx="3833" cy="3033439"/>
          </a:xfrm>
          <a:prstGeom prst="line">
            <a:avLst/>
          </a:prstGeom>
          <a:ln w="28575">
            <a:solidFill>
              <a:srgbClr val="262626"/>
            </a:solidFill>
            <a:prstDash val="sysDash"/>
          </a:ln>
        </p:spPr>
        <p:style>
          <a:lnRef idx="1">
            <a:schemeClr val="accent1"/>
          </a:lnRef>
          <a:fillRef idx="0">
            <a:schemeClr val="accent1"/>
          </a:fillRef>
          <a:effectRef idx="0">
            <a:schemeClr val="accent1"/>
          </a:effectRef>
          <a:fontRef idx="minor">
            <a:schemeClr val="tx1"/>
          </a:fontRef>
        </p:style>
      </p:cxnSp>
      <p:cxnSp>
        <p:nvCxnSpPr>
          <p:cNvPr id="34" name="מחבר ישר 33">
            <a:extLst>
              <a:ext uri="{FF2B5EF4-FFF2-40B4-BE49-F238E27FC236}">
                <a16:creationId xmlns:a16="http://schemas.microsoft.com/office/drawing/2014/main" id="{867941C0-A725-4898-9929-006F51572261}"/>
              </a:ext>
            </a:extLst>
          </p:cNvPr>
          <p:cNvCxnSpPr>
            <a:cxnSpLocks/>
          </p:cNvCxnSpPr>
          <p:nvPr/>
        </p:nvCxnSpPr>
        <p:spPr>
          <a:xfrm flipV="1">
            <a:off x="4077581" y="5285901"/>
            <a:ext cx="7461600" cy="1"/>
          </a:xfrm>
          <a:prstGeom prst="line">
            <a:avLst/>
          </a:prstGeom>
          <a:ln w="28575">
            <a:solidFill>
              <a:srgbClr val="262626"/>
            </a:solidFill>
            <a:prstDash val="sysDash"/>
          </a:ln>
        </p:spPr>
        <p:style>
          <a:lnRef idx="1">
            <a:schemeClr val="accent1"/>
          </a:lnRef>
          <a:fillRef idx="0">
            <a:schemeClr val="accent1"/>
          </a:fillRef>
          <a:effectRef idx="0">
            <a:schemeClr val="accent1"/>
          </a:effectRef>
          <a:fontRef idx="minor">
            <a:schemeClr val="tx1"/>
          </a:fontRef>
        </p:style>
      </p:cxnSp>
      <p:cxnSp>
        <p:nvCxnSpPr>
          <p:cNvPr id="36" name="מחבר ישר 35">
            <a:extLst>
              <a:ext uri="{FF2B5EF4-FFF2-40B4-BE49-F238E27FC236}">
                <a16:creationId xmlns:a16="http://schemas.microsoft.com/office/drawing/2014/main" id="{554D5D83-9509-4F33-A888-4D20D7CB0D0B}"/>
              </a:ext>
            </a:extLst>
          </p:cNvPr>
          <p:cNvCxnSpPr>
            <a:cxnSpLocks/>
          </p:cNvCxnSpPr>
          <p:nvPr/>
        </p:nvCxnSpPr>
        <p:spPr>
          <a:xfrm flipV="1">
            <a:off x="3883839" y="2257198"/>
            <a:ext cx="188385" cy="230830"/>
          </a:xfrm>
          <a:prstGeom prst="line">
            <a:avLst/>
          </a:prstGeom>
          <a:ln w="28575">
            <a:solidFill>
              <a:srgbClr val="262626"/>
            </a:solidFill>
            <a:prstDash val="sysDash"/>
          </a:ln>
        </p:spPr>
        <p:style>
          <a:lnRef idx="1">
            <a:schemeClr val="accent1"/>
          </a:lnRef>
          <a:fillRef idx="0">
            <a:schemeClr val="accent1"/>
          </a:fillRef>
          <a:effectRef idx="0">
            <a:schemeClr val="accent1"/>
          </a:effectRef>
          <a:fontRef idx="minor">
            <a:schemeClr val="tx1"/>
          </a:fontRef>
        </p:style>
      </p:cxnSp>
      <p:cxnSp>
        <p:nvCxnSpPr>
          <p:cNvPr id="41" name="מחבר ישר 40">
            <a:extLst>
              <a:ext uri="{FF2B5EF4-FFF2-40B4-BE49-F238E27FC236}">
                <a16:creationId xmlns:a16="http://schemas.microsoft.com/office/drawing/2014/main" id="{97665C17-CC73-48FD-A6AA-EDA46A8DF2D6}"/>
              </a:ext>
            </a:extLst>
          </p:cNvPr>
          <p:cNvCxnSpPr>
            <a:cxnSpLocks/>
          </p:cNvCxnSpPr>
          <p:nvPr/>
        </p:nvCxnSpPr>
        <p:spPr>
          <a:xfrm flipH="1" flipV="1">
            <a:off x="4069134" y="2247893"/>
            <a:ext cx="172924" cy="240135"/>
          </a:xfrm>
          <a:prstGeom prst="line">
            <a:avLst/>
          </a:prstGeom>
          <a:ln w="28575">
            <a:solidFill>
              <a:srgbClr val="262626"/>
            </a:solidFill>
            <a:prstDash val="sysDash"/>
          </a:ln>
        </p:spPr>
        <p:style>
          <a:lnRef idx="1">
            <a:schemeClr val="accent1"/>
          </a:lnRef>
          <a:fillRef idx="0">
            <a:schemeClr val="accent1"/>
          </a:fillRef>
          <a:effectRef idx="0">
            <a:schemeClr val="accent1"/>
          </a:effectRef>
          <a:fontRef idx="minor">
            <a:schemeClr val="tx1"/>
          </a:fontRef>
        </p:style>
      </p:cxnSp>
      <p:cxnSp>
        <p:nvCxnSpPr>
          <p:cNvPr id="44" name="מחבר ישר 43">
            <a:extLst>
              <a:ext uri="{FF2B5EF4-FFF2-40B4-BE49-F238E27FC236}">
                <a16:creationId xmlns:a16="http://schemas.microsoft.com/office/drawing/2014/main" id="{8CACBBC4-9CB3-4FCC-8D19-79BCE2291FC7}"/>
              </a:ext>
            </a:extLst>
          </p:cNvPr>
          <p:cNvCxnSpPr>
            <a:cxnSpLocks/>
          </p:cNvCxnSpPr>
          <p:nvPr/>
        </p:nvCxnSpPr>
        <p:spPr>
          <a:xfrm flipV="1">
            <a:off x="11356251" y="5278816"/>
            <a:ext cx="218512" cy="193680"/>
          </a:xfrm>
          <a:prstGeom prst="line">
            <a:avLst/>
          </a:prstGeom>
          <a:ln w="28575">
            <a:solidFill>
              <a:srgbClr val="262626"/>
            </a:solidFill>
            <a:prstDash val="sysDash"/>
          </a:ln>
        </p:spPr>
        <p:style>
          <a:lnRef idx="1">
            <a:schemeClr val="accent1"/>
          </a:lnRef>
          <a:fillRef idx="0">
            <a:schemeClr val="accent1"/>
          </a:fillRef>
          <a:effectRef idx="0">
            <a:schemeClr val="accent1"/>
          </a:effectRef>
          <a:fontRef idx="minor">
            <a:schemeClr val="tx1"/>
          </a:fontRef>
        </p:style>
      </p:cxnSp>
      <p:cxnSp>
        <p:nvCxnSpPr>
          <p:cNvPr id="45" name="מחבר ישר 44">
            <a:extLst>
              <a:ext uri="{FF2B5EF4-FFF2-40B4-BE49-F238E27FC236}">
                <a16:creationId xmlns:a16="http://schemas.microsoft.com/office/drawing/2014/main" id="{1199D9DD-E636-42BD-9C9B-93F8134D441E}"/>
              </a:ext>
            </a:extLst>
          </p:cNvPr>
          <p:cNvCxnSpPr>
            <a:cxnSpLocks/>
          </p:cNvCxnSpPr>
          <p:nvPr/>
        </p:nvCxnSpPr>
        <p:spPr>
          <a:xfrm>
            <a:off x="11356251" y="5103228"/>
            <a:ext cx="207059" cy="197933"/>
          </a:xfrm>
          <a:prstGeom prst="line">
            <a:avLst/>
          </a:prstGeom>
          <a:ln w="28575">
            <a:solidFill>
              <a:srgbClr val="262626"/>
            </a:solidFill>
            <a:prstDash val="sysDash"/>
          </a:ln>
        </p:spPr>
        <p:style>
          <a:lnRef idx="1">
            <a:schemeClr val="accent1"/>
          </a:lnRef>
          <a:fillRef idx="0">
            <a:schemeClr val="accent1"/>
          </a:fillRef>
          <a:effectRef idx="0">
            <a:schemeClr val="accent1"/>
          </a:effectRef>
          <a:fontRef idx="minor">
            <a:schemeClr val="tx1"/>
          </a:fontRef>
        </p:style>
      </p:cxnSp>
      <p:sp>
        <p:nvSpPr>
          <p:cNvPr id="56" name="תיבת טקסט 55">
            <a:extLst>
              <a:ext uri="{FF2B5EF4-FFF2-40B4-BE49-F238E27FC236}">
                <a16:creationId xmlns:a16="http://schemas.microsoft.com/office/drawing/2014/main" id="{DEE8E992-6919-4679-A025-FBD0A9B43EBD}"/>
              </a:ext>
            </a:extLst>
          </p:cNvPr>
          <p:cNvSpPr txBox="1"/>
          <p:nvPr/>
        </p:nvSpPr>
        <p:spPr>
          <a:xfrm>
            <a:off x="3427385" y="5320047"/>
            <a:ext cx="1357459" cy="276999"/>
          </a:xfrm>
          <a:prstGeom prst="rect">
            <a:avLst/>
          </a:prstGeom>
          <a:noFill/>
        </p:spPr>
        <p:txBody>
          <a:bodyPr wrap="square">
            <a:spAutoFit/>
          </a:bodyPr>
          <a:lstStyle/>
          <a:p>
            <a:pPr algn="ctr"/>
            <a:r>
              <a:rPr lang="he-IL" sz="1200" dirty="0">
                <a:latin typeface="Tahoma" panose="020B0604030504040204" pitchFamily="34" charset="0"/>
                <a:ea typeface="Tahoma" panose="020B0604030504040204" pitchFamily="34" charset="0"/>
                <a:cs typeface="Tahoma" panose="020B0604030504040204" pitchFamily="34" charset="0"/>
              </a:rPr>
              <a:t>התחלה</a:t>
            </a:r>
            <a:endParaRPr lang="he-IL" sz="1200" dirty="0"/>
          </a:p>
        </p:txBody>
      </p:sp>
      <p:sp>
        <p:nvSpPr>
          <p:cNvPr id="57" name="תיבת טקסט 56">
            <a:extLst>
              <a:ext uri="{FF2B5EF4-FFF2-40B4-BE49-F238E27FC236}">
                <a16:creationId xmlns:a16="http://schemas.microsoft.com/office/drawing/2014/main" id="{DE7BA4D3-BE87-41CA-9510-8DCF071F35C9}"/>
              </a:ext>
            </a:extLst>
          </p:cNvPr>
          <p:cNvSpPr txBox="1"/>
          <p:nvPr/>
        </p:nvSpPr>
        <p:spPr>
          <a:xfrm>
            <a:off x="11476923" y="5087794"/>
            <a:ext cx="792439" cy="461665"/>
          </a:xfrm>
          <a:prstGeom prst="rect">
            <a:avLst/>
          </a:prstGeom>
          <a:noFill/>
        </p:spPr>
        <p:txBody>
          <a:bodyPr wrap="square">
            <a:spAutoFit/>
          </a:bodyPr>
          <a:lstStyle/>
          <a:p>
            <a:pPr algn="ctr"/>
            <a:r>
              <a:rPr lang="he-IL" sz="1200" b="1" dirty="0">
                <a:latin typeface="Tahoma" panose="020B0604030504040204" pitchFamily="34" charset="0"/>
                <a:ea typeface="Tahoma" panose="020B0604030504040204" pitchFamily="34" charset="0"/>
                <a:cs typeface="Tahoma" panose="020B0604030504040204" pitchFamily="34" charset="0"/>
              </a:rPr>
              <a:t>השלב</a:t>
            </a:r>
          </a:p>
          <a:p>
            <a:pPr algn="ctr"/>
            <a:r>
              <a:rPr lang="he-IL" sz="1200" b="1" dirty="0">
                <a:latin typeface="Tahoma" panose="020B0604030504040204" pitchFamily="34" charset="0"/>
                <a:ea typeface="Tahoma" panose="020B0604030504040204" pitchFamily="34" charset="0"/>
                <a:cs typeface="Tahoma" panose="020B0604030504040204" pitchFamily="34" charset="0"/>
              </a:rPr>
              <a:t>במשחק</a:t>
            </a:r>
            <a:endParaRPr lang="he-IL" sz="1200" b="1" dirty="0"/>
          </a:p>
        </p:txBody>
      </p:sp>
    </p:spTree>
    <p:extLst>
      <p:ext uri="{BB962C8B-B14F-4D97-AF65-F5344CB8AC3E}">
        <p14:creationId xmlns:p14="http://schemas.microsoft.com/office/powerpoint/2010/main" val="25055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מלבן 19">
            <a:extLst>
              <a:ext uri="{FF2B5EF4-FFF2-40B4-BE49-F238E27FC236}">
                <a16:creationId xmlns:a16="http://schemas.microsoft.com/office/drawing/2014/main" id="{6B51CA2E-D8B6-47AD-862E-FFDAC3BDDD47}"/>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876585" y="2446090"/>
            <a:ext cx="2910906" cy="987102"/>
          </a:xfrm>
        </p:spPr>
        <p:txBody>
          <a:bodyPr anchor="ctr">
            <a:normAutofit/>
          </a:bodyPr>
          <a:lstStyle/>
          <a:p>
            <a:pPr algn="ctr"/>
            <a:r>
              <a:rPr lang="he-IL" sz="4200" b="1" dirty="0">
                <a:solidFill>
                  <a:schemeClr val="bg1"/>
                </a:solidFill>
                <a:latin typeface="Tahoma" panose="020B0604030504040204" pitchFamily="34" charset="0"/>
                <a:ea typeface="Tahoma" panose="020B0604030504040204" pitchFamily="34" charset="0"/>
                <a:cs typeface="Tahoma" panose="020B0604030504040204" pitchFamily="34" charset="0"/>
              </a:rPr>
              <a:t>העולם</a:t>
            </a:r>
          </a:p>
        </p:txBody>
      </p:sp>
      <p:pic>
        <p:nvPicPr>
          <p:cNvPr id="14338" name="Picture 2" descr="Use links below to save image.">
            <a:extLst>
              <a:ext uri="{FF2B5EF4-FFF2-40B4-BE49-F238E27FC236}">
                <a16:creationId xmlns:a16="http://schemas.microsoft.com/office/drawing/2014/main" id="{B2FA0FF7-708A-490D-9024-4BBF3FD45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9290" y="3457281"/>
            <a:ext cx="905645" cy="905645"/>
          </a:xfrm>
          <a:prstGeom prst="rect">
            <a:avLst/>
          </a:prstGeom>
          <a:noFill/>
          <a:extLst>
            <a:ext uri="{909E8E84-426E-40DD-AFC4-6F175D3DCCD1}">
              <a14:hiddenFill xmlns:a14="http://schemas.microsoft.com/office/drawing/2010/main">
                <a:solidFill>
                  <a:srgbClr val="FFFFFF"/>
                </a:solidFill>
              </a14:hiddenFill>
            </a:ext>
          </a:extLst>
        </p:spPr>
      </p:pic>
      <p:sp>
        <p:nvSpPr>
          <p:cNvPr id="12" name="תיבת טקסט 11">
            <a:extLst>
              <a:ext uri="{FF2B5EF4-FFF2-40B4-BE49-F238E27FC236}">
                <a16:creationId xmlns:a16="http://schemas.microsoft.com/office/drawing/2014/main" id="{3CFD2688-D6C6-4297-BFE1-3D9190D8BBC6}"/>
              </a:ext>
            </a:extLst>
          </p:cNvPr>
          <p:cNvSpPr txBox="1"/>
          <p:nvPr/>
        </p:nvSpPr>
        <p:spPr>
          <a:xfrm>
            <a:off x="113122" y="258245"/>
            <a:ext cx="8248055" cy="2800767"/>
          </a:xfrm>
          <a:prstGeom prst="rect">
            <a:avLst/>
          </a:prstGeom>
          <a:noFill/>
        </p:spPr>
        <p:txBody>
          <a:bodyPr wrap="square">
            <a:spAutoFit/>
          </a:bodyPr>
          <a:lstStyle/>
          <a:p>
            <a:r>
              <a:rPr lang="he-IL" b="1" dirty="0">
                <a:latin typeface="Tahoma" panose="020B0604030504040204" pitchFamily="34" charset="0"/>
                <a:ea typeface="Tahoma" panose="020B0604030504040204" pitchFamily="34" charset="0"/>
                <a:cs typeface="Tahoma" panose="020B0604030504040204" pitchFamily="34" charset="0"/>
              </a:rPr>
              <a:t>כוחות הטבע:</a:t>
            </a:r>
          </a:p>
          <a:p>
            <a:endParaRPr lang="he-IL" sz="18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ב-</a:t>
            </a:r>
            <a:r>
              <a:rPr lang="en-US" sz="1400" dirty="0">
                <a:latin typeface="Copperplate Gothic Light" panose="020E0507020206020404" pitchFamily="34" charset="0"/>
                <a:ea typeface="Tahoma" panose="020B0604030504040204" pitchFamily="34" charset="0"/>
                <a:cs typeface="Tahoma" panose="020B0604030504040204" pitchFamily="34" charset="0"/>
              </a:rPr>
              <a:t>Blasphemous</a:t>
            </a:r>
            <a:r>
              <a:rPr lang="he-IL" sz="1400" dirty="0">
                <a:latin typeface="Tahoma" panose="020B0604030504040204" pitchFamily="34" charset="0"/>
                <a:ea typeface="Tahoma" panose="020B0604030504040204" pitchFamily="34" charset="0"/>
                <a:cs typeface="Tahoma" panose="020B0604030504040204" pitchFamily="34" charset="0"/>
              </a:rPr>
              <a:t>, חוקי הטבע מעוותים בדרכים שונות:</a:t>
            </a:r>
            <a:endParaRPr lang="he-IL" sz="1400" b="1"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p:txBody>
      </p:sp>
      <p:sp>
        <p:nvSpPr>
          <p:cNvPr id="15" name="תיבת טקסט 14">
            <a:extLst>
              <a:ext uri="{FF2B5EF4-FFF2-40B4-BE49-F238E27FC236}">
                <a16:creationId xmlns:a16="http://schemas.microsoft.com/office/drawing/2014/main" id="{D24ECB96-C860-4B6C-8C3A-C31A65497536}"/>
              </a:ext>
            </a:extLst>
          </p:cNvPr>
          <p:cNvSpPr txBox="1"/>
          <p:nvPr/>
        </p:nvSpPr>
        <p:spPr>
          <a:xfrm>
            <a:off x="235136" y="1387908"/>
            <a:ext cx="4041589" cy="1600438"/>
          </a:xfrm>
          <a:prstGeom prst="rect">
            <a:avLst/>
          </a:prstGeom>
          <a:noFill/>
        </p:spPr>
        <p:txBody>
          <a:bodyPr wrap="square">
            <a:spAutoFit/>
          </a:bodyPr>
          <a:lstStyle/>
          <a:p>
            <a:pPr marL="285750" indent="-285750">
              <a:buFont typeface="Courier New" panose="02070309020205020404" pitchFamily="49" charset="0"/>
              <a:buChar char="o"/>
            </a:pPr>
            <a:r>
              <a:rPr lang="he-IL" sz="1400" dirty="0">
                <a:latin typeface="Tahoma" panose="020B0604030504040204" pitchFamily="34" charset="0"/>
                <a:ea typeface="Tahoma" panose="020B0604030504040204" pitchFamily="34" charset="0"/>
                <a:cs typeface="Tahoma" panose="020B0604030504040204" pitchFamily="34" charset="0"/>
              </a:rPr>
              <a:t>בעולם מסתובבות רוחות רפאים, דבר שמעיד על עיוות בתהליך הטבעי של מעבר הנפשות. </a:t>
            </a:r>
          </a:p>
          <a:p>
            <a:pPr marL="285750" indent="-285750">
              <a:buFont typeface="Courier New" panose="02070309020205020404" pitchFamily="49" charset="0"/>
              <a:buChar char="o"/>
            </a:pPr>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Courier New" panose="02070309020205020404" pitchFamily="49" charset="0"/>
              <a:buChar char="o"/>
            </a:pPr>
            <a:r>
              <a:rPr lang="he-IL" sz="1400" dirty="0">
                <a:latin typeface="Tahoma" panose="020B0604030504040204" pitchFamily="34" charset="0"/>
                <a:ea typeface="Tahoma" panose="020B0604030504040204" pitchFamily="34" charset="0"/>
                <a:cs typeface="Tahoma" panose="020B0604030504040204" pitchFamily="34" charset="0"/>
              </a:rPr>
              <a:t>באזורים מסוימים הזמן לא מתקדם בצורה רגילה, וחלק מהמיקומים תקועים במעין לולאת זמן או מצבים סטטיים שאינם משתנים. </a:t>
            </a:r>
          </a:p>
        </p:txBody>
      </p:sp>
      <p:sp>
        <p:nvSpPr>
          <p:cNvPr id="16" name="תיבת טקסט 15">
            <a:extLst>
              <a:ext uri="{FF2B5EF4-FFF2-40B4-BE49-F238E27FC236}">
                <a16:creationId xmlns:a16="http://schemas.microsoft.com/office/drawing/2014/main" id="{C0963807-F036-40FC-B3A8-CEDCFA7C63A4}"/>
              </a:ext>
            </a:extLst>
          </p:cNvPr>
          <p:cNvSpPr txBox="1"/>
          <p:nvPr/>
        </p:nvSpPr>
        <p:spPr>
          <a:xfrm>
            <a:off x="4319588" y="1406762"/>
            <a:ext cx="4041589" cy="1600438"/>
          </a:xfrm>
          <a:prstGeom prst="rect">
            <a:avLst/>
          </a:prstGeom>
          <a:noFill/>
        </p:spPr>
        <p:txBody>
          <a:bodyPr wrap="square">
            <a:spAutoFit/>
          </a:bodyPr>
          <a:lstStyle/>
          <a:p>
            <a:pPr marL="285750" indent="-285750">
              <a:buFont typeface="Courier New" panose="02070309020205020404" pitchFamily="49" charset="0"/>
              <a:buChar char="o"/>
            </a:pPr>
            <a:r>
              <a:rPr lang="he-IL" sz="1400" dirty="0">
                <a:latin typeface="Tahoma" panose="020B0604030504040204" pitchFamily="34" charset="0"/>
                <a:ea typeface="Tahoma" panose="020B0604030504040204" pitchFamily="34" charset="0"/>
                <a:cs typeface="Tahoma" panose="020B0604030504040204" pitchFamily="34" charset="0"/>
              </a:rPr>
              <a:t>הדמויות והעולם משתמשים בכוחות על-טבעיים שמקורם בתפילה או פולחנים שמביאים לתוצאות קסומות. </a:t>
            </a:r>
          </a:p>
          <a:p>
            <a:endParaRPr lang="he-IL" sz="14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Courier New" panose="02070309020205020404" pitchFamily="49" charset="0"/>
              <a:buChar char="o"/>
            </a:pPr>
            <a:r>
              <a:rPr lang="he-IL" sz="1400" dirty="0">
                <a:latin typeface="Tahoma" panose="020B0604030504040204" pitchFamily="34" charset="0"/>
                <a:ea typeface="Tahoma" panose="020B0604030504040204" pitchFamily="34" charset="0"/>
                <a:cs typeface="Tahoma" panose="020B0604030504040204" pitchFamily="34" charset="0"/>
              </a:rPr>
              <a:t>אויבים רבים בעולם הם יצורים מעוותים, שנוצרו כתוצאה ממחלה או שינויים גנטיים שנגרמו על ידי גורמים על-טבעיים.</a:t>
            </a:r>
          </a:p>
        </p:txBody>
      </p:sp>
      <p:sp>
        <p:nvSpPr>
          <p:cNvPr id="17" name="תיבת טקסט 16">
            <a:extLst>
              <a:ext uri="{FF2B5EF4-FFF2-40B4-BE49-F238E27FC236}">
                <a16:creationId xmlns:a16="http://schemas.microsoft.com/office/drawing/2014/main" id="{776E8ADA-1838-4BCD-99E2-BC6F314F6087}"/>
              </a:ext>
            </a:extLst>
          </p:cNvPr>
          <p:cNvSpPr txBox="1"/>
          <p:nvPr/>
        </p:nvSpPr>
        <p:spPr>
          <a:xfrm>
            <a:off x="3846135" y="3603659"/>
            <a:ext cx="4515041" cy="2523768"/>
          </a:xfrm>
          <a:prstGeom prst="rect">
            <a:avLst/>
          </a:prstGeom>
          <a:noFill/>
        </p:spPr>
        <p:txBody>
          <a:bodyPr wrap="square">
            <a:spAutoFit/>
          </a:bodyPr>
          <a:lstStyle/>
          <a:p>
            <a:r>
              <a:rPr lang="he-IL" b="1" dirty="0">
                <a:latin typeface="Tahoma" panose="020B0604030504040204" pitchFamily="34" charset="0"/>
                <a:ea typeface="Tahoma" panose="020B0604030504040204" pitchFamily="34" charset="0"/>
                <a:cs typeface="Tahoma" panose="020B0604030504040204" pitchFamily="34" charset="0"/>
              </a:rPr>
              <a:t>גיאוגרפיה:</a:t>
            </a:r>
            <a:endParaRPr lang="he-IL" sz="1400" b="1"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הגיאוגרפיה ב</a:t>
            </a:r>
            <a:r>
              <a:rPr lang="en-US" sz="1400" i="1" dirty="0">
                <a:latin typeface="Copperplate Gothic Light" panose="020E0507020206020404" pitchFamily="34" charset="0"/>
                <a:ea typeface="Tahoma" panose="020B0604030504040204" pitchFamily="34" charset="0"/>
                <a:cs typeface="Tahoma" panose="020B0604030504040204" pitchFamily="34" charset="0"/>
              </a:rPr>
              <a:t>Blasphemous</a:t>
            </a:r>
            <a:r>
              <a:rPr lang="en-US" sz="1400" dirty="0">
                <a:latin typeface="Tahoma" panose="020B0604030504040204" pitchFamily="34" charset="0"/>
                <a:ea typeface="Tahoma" panose="020B0604030504040204" pitchFamily="34" charset="0"/>
                <a:cs typeface="Tahoma" panose="020B0604030504040204" pitchFamily="34" charset="0"/>
              </a:rPr>
              <a:t> -</a:t>
            </a:r>
            <a:r>
              <a:rPr lang="he-IL" sz="1400" dirty="0">
                <a:latin typeface="Tahoma" panose="020B0604030504040204" pitchFamily="34" charset="0"/>
                <a:ea typeface="Tahoma" panose="020B0604030504040204" pitchFamily="34" charset="0"/>
                <a:cs typeface="Tahoma" panose="020B0604030504040204" pitchFamily="34" charset="0"/>
              </a:rPr>
              <a:t> מציגה עולם פתוח שמחולק לאזורים שונים הבנוי כמבוך, כשבין האזורים יש חיבורים סודיים או נתיבים חסומים שנפתחים רק עם התקדמות השחקן. </a:t>
            </a:r>
          </a:p>
          <a:p>
            <a:endParaRPr lang="he-IL" sz="1400"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באזורי המשחק משתקפת סביבה דיסטופית - כשכל אזור עשוי להיות מבנה עתיק, עיר חורבה, או אזור טבעי, שנראים פגועים או עיוות של מה שהיו פעם.</a:t>
            </a:r>
          </a:p>
        </p:txBody>
      </p:sp>
      <p:pic>
        <p:nvPicPr>
          <p:cNvPr id="8" name="תמונה 7">
            <a:extLst>
              <a:ext uri="{FF2B5EF4-FFF2-40B4-BE49-F238E27FC236}">
                <a16:creationId xmlns:a16="http://schemas.microsoft.com/office/drawing/2014/main" id="{DF363BD5-F0C7-402B-96F6-E39008DBE777}"/>
              </a:ext>
            </a:extLst>
          </p:cNvPr>
          <p:cNvPicPr>
            <a:picLocks noChangeAspect="1"/>
          </p:cNvPicPr>
          <p:nvPr/>
        </p:nvPicPr>
        <p:blipFill>
          <a:blip r:embed="rId4"/>
          <a:stretch>
            <a:fillRect/>
          </a:stretch>
        </p:blipFill>
        <p:spPr>
          <a:xfrm>
            <a:off x="269625" y="4015818"/>
            <a:ext cx="3359400" cy="2013553"/>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8220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מלבן 19">
            <a:extLst>
              <a:ext uri="{FF2B5EF4-FFF2-40B4-BE49-F238E27FC236}">
                <a16:creationId xmlns:a16="http://schemas.microsoft.com/office/drawing/2014/main" id="{6B51CA2E-D8B6-47AD-862E-FFDAC3BDDD47}"/>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876585" y="2446090"/>
            <a:ext cx="2910906" cy="987102"/>
          </a:xfrm>
        </p:spPr>
        <p:txBody>
          <a:bodyPr anchor="ctr">
            <a:normAutofit/>
          </a:bodyPr>
          <a:lstStyle/>
          <a:p>
            <a:pPr algn="ctr"/>
            <a:r>
              <a:rPr lang="he-IL" sz="4200" b="1" dirty="0">
                <a:solidFill>
                  <a:schemeClr val="bg1"/>
                </a:solidFill>
                <a:latin typeface="Tahoma" panose="020B0604030504040204" pitchFamily="34" charset="0"/>
                <a:ea typeface="Tahoma" panose="020B0604030504040204" pitchFamily="34" charset="0"/>
                <a:cs typeface="Tahoma" panose="020B0604030504040204" pitchFamily="34" charset="0"/>
              </a:rPr>
              <a:t>העולם</a:t>
            </a:r>
          </a:p>
        </p:txBody>
      </p:sp>
      <p:pic>
        <p:nvPicPr>
          <p:cNvPr id="14338" name="Picture 2" descr="Use links below to save image.">
            <a:extLst>
              <a:ext uri="{FF2B5EF4-FFF2-40B4-BE49-F238E27FC236}">
                <a16:creationId xmlns:a16="http://schemas.microsoft.com/office/drawing/2014/main" id="{B2FA0FF7-708A-490D-9024-4BBF3FD45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9290" y="3457281"/>
            <a:ext cx="905645" cy="905645"/>
          </a:xfrm>
          <a:prstGeom prst="rect">
            <a:avLst/>
          </a:prstGeom>
          <a:noFill/>
          <a:extLst>
            <a:ext uri="{909E8E84-426E-40DD-AFC4-6F175D3DCCD1}">
              <a14:hiddenFill xmlns:a14="http://schemas.microsoft.com/office/drawing/2010/main">
                <a:solidFill>
                  <a:srgbClr val="FFFFFF"/>
                </a:solidFill>
              </a14:hiddenFill>
            </a:ext>
          </a:extLst>
        </p:spPr>
      </p:pic>
      <p:sp>
        <p:nvSpPr>
          <p:cNvPr id="21" name="תיבת טקסט 20">
            <a:extLst>
              <a:ext uri="{FF2B5EF4-FFF2-40B4-BE49-F238E27FC236}">
                <a16:creationId xmlns:a16="http://schemas.microsoft.com/office/drawing/2014/main" id="{AC110976-C854-4B75-A915-7B138FA80178}"/>
              </a:ext>
            </a:extLst>
          </p:cNvPr>
          <p:cNvSpPr txBox="1"/>
          <p:nvPr/>
        </p:nvSpPr>
        <p:spPr>
          <a:xfrm>
            <a:off x="2971799" y="685006"/>
            <a:ext cx="5313371" cy="2523768"/>
          </a:xfrm>
          <a:prstGeom prst="rect">
            <a:avLst/>
          </a:prstGeom>
          <a:noFill/>
        </p:spPr>
        <p:txBody>
          <a:bodyPr wrap="square">
            <a:spAutoFit/>
          </a:bodyPr>
          <a:lstStyle/>
          <a:p>
            <a:r>
              <a:rPr lang="he-IL" b="1" dirty="0">
                <a:latin typeface="Tahoma" panose="020B0604030504040204" pitchFamily="34" charset="0"/>
                <a:ea typeface="Tahoma" panose="020B0604030504040204" pitchFamily="34" charset="0"/>
                <a:cs typeface="Tahoma" panose="020B0604030504040204" pitchFamily="34" charset="0"/>
              </a:rPr>
              <a:t>היסטוריה:</a:t>
            </a:r>
            <a:endParaRPr lang="he-IL"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ההיסטוריה ב</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i="1" dirty="0">
                <a:latin typeface="Tahoma" panose="020B0604030504040204" pitchFamily="34" charset="0"/>
                <a:ea typeface="Tahoma" panose="020B0604030504040204" pitchFamily="34" charset="0"/>
                <a:cs typeface="Tahoma" panose="020B0604030504040204" pitchFamily="34" charset="0"/>
              </a:rPr>
              <a:t>Blasphemous</a:t>
            </a:r>
            <a:r>
              <a:rPr lang="en-US" sz="1400" dirty="0">
                <a:latin typeface="Tahoma" panose="020B0604030504040204" pitchFamily="34" charset="0"/>
                <a:ea typeface="Tahoma" panose="020B0604030504040204" pitchFamily="34" charset="0"/>
                <a:cs typeface="Tahoma" panose="020B0604030504040204" pitchFamily="34" charset="0"/>
              </a:rPr>
              <a:t>-</a:t>
            </a:r>
            <a:r>
              <a:rPr lang="he-IL" sz="1400" dirty="0">
                <a:latin typeface="Tahoma" panose="020B0604030504040204" pitchFamily="34" charset="0"/>
                <a:ea typeface="Tahoma" panose="020B0604030504040204" pitchFamily="34" charset="0"/>
                <a:cs typeface="Tahoma" panose="020B0604030504040204" pitchFamily="34" charset="0"/>
              </a:rPr>
              <a:t>מתמקדת בעולם שבו דת מעוותת ושלטון דתי קפדני בו שואפים לשמר את הקללה בשם "הנס". </a:t>
            </a: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העולם מלא בסמלים דתיים, פולחנים חמורים ועונשים עצמיים מציפים את התרבות כדי לשמור על המאמינים בתודעה של חטא והיטהרות.</a:t>
            </a: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ניכרת השפעה של הזרם הקתולי הספרדי על עיצוב ההיסטוריה במשחק - עקב הדגש על פולחן דתי קיצוני, סבל והקרבה.</a:t>
            </a:r>
          </a:p>
        </p:txBody>
      </p:sp>
      <p:pic>
        <p:nvPicPr>
          <p:cNvPr id="15362" name="Picture 2">
            <a:extLst>
              <a:ext uri="{FF2B5EF4-FFF2-40B4-BE49-F238E27FC236}">
                <a16:creationId xmlns:a16="http://schemas.microsoft.com/office/drawing/2014/main" id="{1C1A230C-02C2-47AA-BCBA-02AFD1C5C3D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440" b="93250" l="19800" r="74100">
                        <a14:foregroundMark x1="20000" y1="65542" x2="19800" y2="65542"/>
                        <a14:foregroundMark x1="57800" y1="10302" x2="63700" y2="6927"/>
                        <a14:foregroundMark x1="63700" y1="6927" x2="69200" y2="7460"/>
                        <a14:foregroundMark x1="69200" y1="7460" x2="60000" y2="10835"/>
                        <a14:foregroundMark x1="60000" y1="10835" x2="68900" y2="9236"/>
                        <a14:foregroundMark x1="68900" y1="9236" x2="62800" y2="8348"/>
                        <a14:foregroundMark x1="62800" y1="8348" x2="67900" y2="8526"/>
                        <a14:foregroundMark x1="65200" y1="8703" x2="66500" y2="7638"/>
                        <a14:foregroundMark x1="66700" y1="7993" x2="64400" y2="8526"/>
                        <a14:foregroundMark x1="65400" y1="8881" x2="66500" y2="7638"/>
                        <a14:foregroundMark x1="65400" y1="8348" x2="66500" y2="7282"/>
                        <a14:foregroundMark x1="65200" y1="8526" x2="66400" y2="7815"/>
                        <a14:foregroundMark x1="65100" y1="8526" x2="66700" y2="9236"/>
                        <a14:foregroundMark x1="65100" y1="8526" x2="65700" y2="7993"/>
                        <a14:foregroundMark x1="44700" y1="31972" x2="48100" y2="29130"/>
                        <a14:foregroundMark x1="48100" y1="28774" x2="47100" y2="28064"/>
                        <a14:foregroundMark x1="46600" y1="29485" x2="47900" y2="28242"/>
                        <a14:foregroundMark x1="47600" y1="29307" x2="49100" y2="23979"/>
                        <a14:foregroundMark x1="21800" y1="62522" x2="26200" y2="62345"/>
                        <a14:foregroundMark x1="27500" y1="62877" x2="29700" y2="60924"/>
                        <a14:foregroundMark x1="29500" y1="61279" x2="27900" y2="62345"/>
                        <a14:foregroundMark x1="28200" y1="62345" x2="29700" y2="60568"/>
                        <a14:foregroundMark x1="27900" y1="61634" x2="29700" y2="60391"/>
                        <a14:foregroundMark x1="21400" y1="62522" x2="24600" y2="61812"/>
                        <a14:foregroundMark x1="67100" y1="85080" x2="70100" y2="93250"/>
                        <a14:foregroundMark x1="72000" y1="87034" x2="72000" y2="88810"/>
                        <a14:backgroundMark x1="37200" y1="1776" x2="41600" y2="22025"/>
                        <a14:backgroundMark x1="41600" y1="22025" x2="38000" y2="1421"/>
                        <a14:backgroundMark x1="38000" y1="1421" x2="40200" y2="3908"/>
                      </a14:backgroundRemoval>
                    </a14:imgEffect>
                  </a14:imgLayer>
                </a14:imgProps>
              </a:ext>
              <a:ext uri="{28A0092B-C50C-407E-A947-70E740481C1C}">
                <a14:useLocalDpi xmlns:a14="http://schemas.microsoft.com/office/drawing/2010/main" val="0"/>
              </a:ext>
            </a:extLst>
          </a:blip>
          <a:srcRect l="14669" r="19288"/>
          <a:stretch/>
        </p:blipFill>
        <p:spPr bwMode="auto">
          <a:xfrm>
            <a:off x="154238" y="850506"/>
            <a:ext cx="2817561" cy="2401886"/>
          </a:xfrm>
          <a:prstGeom prst="rect">
            <a:avLst/>
          </a:prstGeom>
          <a:noFill/>
          <a:extLst>
            <a:ext uri="{909E8E84-426E-40DD-AFC4-6F175D3DCCD1}">
              <a14:hiddenFill xmlns:a14="http://schemas.microsoft.com/office/drawing/2010/main">
                <a:solidFill>
                  <a:srgbClr val="FFFFFF"/>
                </a:solidFill>
              </a14:hiddenFill>
            </a:ext>
          </a:extLst>
        </p:spPr>
      </p:pic>
      <p:sp>
        <p:nvSpPr>
          <p:cNvPr id="13" name="תיבת טקסט 12">
            <a:extLst>
              <a:ext uri="{FF2B5EF4-FFF2-40B4-BE49-F238E27FC236}">
                <a16:creationId xmlns:a16="http://schemas.microsoft.com/office/drawing/2014/main" id="{BCEDF247-16E5-4125-8100-F9CE806BDAF8}"/>
              </a:ext>
            </a:extLst>
          </p:cNvPr>
          <p:cNvSpPr txBox="1"/>
          <p:nvPr/>
        </p:nvSpPr>
        <p:spPr>
          <a:xfrm>
            <a:off x="0" y="3605608"/>
            <a:ext cx="5313371" cy="2739211"/>
          </a:xfrm>
          <a:prstGeom prst="rect">
            <a:avLst/>
          </a:prstGeom>
          <a:noFill/>
        </p:spPr>
        <p:txBody>
          <a:bodyPr wrap="square">
            <a:spAutoFit/>
          </a:bodyPr>
          <a:lstStyle/>
          <a:p>
            <a:r>
              <a:rPr lang="he-IL" b="1" dirty="0">
                <a:latin typeface="Tahoma" panose="020B0604030504040204" pitchFamily="34" charset="0"/>
                <a:ea typeface="Tahoma" panose="020B0604030504040204" pitchFamily="34" charset="0"/>
                <a:cs typeface="Tahoma" panose="020B0604030504040204" pitchFamily="34" charset="0"/>
              </a:rPr>
              <a:t>כלכלה:</a:t>
            </a:r>
            <a:endParaRPr lang="he-IL"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בעולם של </a:t>
            </a:r>
            <a:r>
              <a:rPr lang="en-US" sz="1400" i="1" dirty="0">
                <a:latin typeface="Copperplate Gothic Light" panose="020E0507020206020404" pitchFamily="34" charset="0"/>
                <a:ea typeface="Tahoma" panose="020B0604030504040204" pitchFamily="34" charset="0"/>
                <a:cs typeface="Tahoma" panose="020B0604030504040204" pitchFamily="34" charset="0"/>
              </a:rPr>
              <a:t>Blasphemous</a:t>
            </a:r>
            <a:r>
              <a:rPr lang="he-IL" sz="1400" i="1" dirty="0">
                <a:latin typeface="Tahoma" panose="020B0604030504040204" pitchFamily="34" charset="0"/>
                <a:ea typeface="Tahoma" panose="020B0604030504040204" pitchFamily="34" charset="0"/>
                <a:cs typeface="Tahoma" panose="020B0604030504040204" pitchFamily="34" charset="0"/>
              </a:rPr>
              <a:t>, </a:t>
            </a:r>
            <a:r>
              <a:rPr lang="he-IL" sz="1400" dirty="0">
                <a:latin typeface="Tahoma" panose="020B0604030504040204" pitchFamily="34" charset="0"/>
                <a:ea typeface="Tahoma" panose="020B0604030504040204" pitchFamily="34" charset="0"/>
                <a:cs typeface="Tahoma" panose="020B0604030504040204" pitchFamily="34" charset="0"/>
              </a:rPr>
              <a:t>הכלכלה משקפת חברה פגועה שבה שלמשאבים שבה יש משמעות סמלית ורוחנית. </a:t>
            </a:r>
          </a:p>
          <a:p>
            <a:endParaRPr lang="en-US" sz="1400" i="1" dirty="0">
              <a:latin typeface="Copperplate Gothic Light" panose="020E0507020206020404" pitchFamily="34" charset="0"/>
              <a:ea typeface="Tahoma" panose="020B0604030504040204" pitchFamily="34" charset="0"/>
              <a:cs typeface="Tahoma" panose="020B0604030504040204" pitchFamily="34" charset="0"/>
            </a:endParaRPr>
          </a:p>
          <a:p>
            <a:r>
              <a:rPr lang="en-US" sz="1400" i="1" dirty="0">
                <a:latin typeface="Copperplate Gothic Light" panose="020E0507020206020404" pitchFamily="34" charset="0"/>
                <a:ea typeface="Tahoma" panose="020B0604030504040204" pitchFamily="34" charset="0"/>
                <a:cs typeface="Tahoma" panose="020B0604030504040204" pitchFamily="34" charset="0"/>
              </a:rPr>
              <a:t>Tears of Atonement</a:t>
            </a:r>
            <a:r>
              <a:rPr lang="en-US" sz="1400" dirty="0">
                <a:latin typeface="Copperplate Gothic Light" panose="020E0507020206020404" pitchFamily="34" charset="0"/>
                <a:ea typeface="Tahoma" panose="020B0604030504040204" pitchFamily="34" charset="0"/>
                <a:cs typeface="Tahoma" panose="020B0604030504040204" pitchFamily="34" charset="0"/>
              </a:rPr>
              <a:t> </a:t>
            </a:r>
            <a:r>
              <a:rPr lang="he-IL" sz="1400" dirty="0">
                <a:latin typeface="Copperplate Gothic Light" panose="020E0507020206020404" pitchFamily="34" charset="0"/>
                <a:ea typeface="Tahoma" panose="020B0604030504040204" pitchFamily="34" charset="0"/>
                <a:cs typeface="Tahoma" panose="020B0604030504040204" pitchFamily="34" charset="0"/>
              </a:rPr>
              <a:t> </a:t>
            </a:r>
            <a:r>
              <a:rPr lang="he-IL" sz="1400" dirty="0">
                <a:latin typeface="Tahoma" panose="020B0604030504040204" pitchFamily="34" charset="0"/>
                <a:ea typeface="Tahoma" panose="020B0604030504040204" pitchFamily="34" charset="0"/>
                <a:cs typeface="Tahoma" panose="020B0604030504040204" pitchFamily="34" charset="0"/>
              </a:rPr>
              <a:t>משמשות כמטבע העיקרי, דבר המדגיש את חשיבות הסבל והגאולה. </a:t>
            </a:r>
          </a:p>
          <a:p>
            <a:r>
              <a:rPr lang="he-IL" sz="1400" dirty="0">
                <a:latin typeface="Tahoma" panose="020B0604030504040204" pitchFamily="34" charset="0"/>
                <a:ea typeface="Tahoma" panose="020B0604030504040204" pitchFamily="34" charset="0"/>
                <a:cs typeface="Tahoma" panose="020B0604030504040204" pitchFamily="34" charset="0"/>
              </a:rPr>
              <a:t>בנוסף, סוחרים מציעים פריטים כמו שרידים מקוללים וחפצים מתקופות מפוארות, המשקפים את הרגרסיה החברתית. </a:t>
            </a: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הכלכלה מבוססת על עוני, הקרבה וערכים רוחניים מוקצנים, שמשתלבים באופן אחיד עם אווירת המשחק.</a:t>
            </a:r>
          </a:p>
        </p:txBody>
      </p:sp>
      <p:pic>
        <p:nvPicPr>
          <p:cNvPr id="15364" name="Picture 4" descr="Item Blood Perpetuated in Sand">
            <a:hlinkClick r:id="rId6" tooltip="Item Blood Perpetuated in Sand"/>
            <a:extLst>
              <a:ext uri="{FF2B5EF4-FFF2-40B4-BE49-F238E27FC236}">
                <a16:creationId xmlns:a16="http://schemas.microsoft.com/office/drawing/2014/main" id="{FBC25580-4FC4-4736-B34F-95565E3907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6566" y="5188813"/>
            <a:ext cx="1289599" cy="128959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tem Linen of Golden Thread">
            <a:hlinkClick r:id="rId8" tooltip="Item Linen of Golden Thread"/>
            <a:extLst>
              <a:ext uri="{FF2B5EF4-FFF2-40B4-BE49-F238E27FC236}">
                <a16:creationId xmlns:a16="http://schemas.microsoft.com/office/drawing/2014/main" id="{276B8E5E-0E22-43F7-9CD7-DAA64B4263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6664" y="3693673"/>
            <a:ext cx="1338506" cy="1338506"/>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tem Calcified Eye of Erudition">
            <a:hlinkClick r:id="rId10" tooltip="Item Calcified Eye of Erudition"/>
            <a:extLst>
              <a:ext uri="{FF2B5EF4-FFF2-40B4-BE49-F238E27FC236}">
                <a16:creationId xmlns:a16="http://schemas.microsoft.com/office/drawing/2014/main" id="{78D88B12-1618-4A32-98E8-CA5D222795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2113" y="3693673"/>
            <a:ext cx="1338506" cy="1338506"/>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tem Reliquary frevor">
            <a:hlinkClick r:id="rId12" tooltip="Item Reliquary frevor"/>
            <a:extLst>
              <a:ext uri="{FF2B5EF4-FFF2-40B4-BE49-F238E27FC236}">
                <a16:creationId xmlns:a16="http://schemas.microsoft.com/office/drawing/2014/main" id="{0BCEE5D7-578E-426C-9A5E-E4292F1B55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9959" y="5322407"/>
            <a:ext cx="1022412" cy="1022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03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15362"/>
                                        </p:tgtEl>
                                        <p:attrNameLst>
                                          <p:attrName>style.visibility</p:attrName>
                                        </p:attrNameLst>
                                      </p:cBhvr>
                                      <p:to>
                                        <p:strVal val="visible"/>
                                      </p:to>
                                    </p:set>
                                    <p:animEffect transition="in" filter="wipe(down)">
                                      <p:cBhvr>
                                        <p:cTn id="10" dur="500"/>
                                        <p:tgtEl>
                                          <p:spTgt spid="1536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5366"/>
                                        </p:tgtEl>
                                        <p:attrNameLst>
                                          <p:attrName>style.visibility</p:attrName>
                                        </p:attrNameLst>
                                      </p:cBhvr>
                                      <p:to>
                                        <p:strVal val="visible"/>
                                      </p:to>
                                    </p:set>
                                    <p:animEffect transition="in" filter="wipe(down)">
                                      <p:cBhvr>
                                        <p:cTn id="15" dur="500"/>
                                        <p:tgtEl>
                                          <p:spTgt spid="15366"/>
                                        </p:tgtEl>
                                      </p:cBhvr>
                                    </p:animEffect>
                                  </p:childTnLst>
                                </p:cTn>
                              </p:par>
                              <p:par>
                                <p:cTn id="16" presetID="22" presetClass="entr" presetSubtype="4" fill="hold" nodeType="withEffect">
                                  <p:stCondLst>
                                    <p:cond delay="0"/>
                                  </p:stCondLst>
                                  <p:childTnLst>
                                    <p:set>
                                      <p:cBhvr>
                                        <p:cTn id="17" dur="1" fill="hold">
                                          <p:stCondLst>
                                            <p:cond delay="0"/>
                                          </p:stCondLst>
                                        </p:cTn>
                                        <p:tgtEl>
                                          <p:spTgt spid="15370"/>
                                        </p:tgtEl>
                                        <p:attrNameLst>
                                          <p:attrName>style.visibility</p:attrName>
                                        </p:attrNameLst>
                                      </p:cBhvr>
                                      <p:to>
                                        <p:strVal val="visible"/>
                                      </p:to>
                                    </p:set>
                                    <p:animEffect transition="in" filter="wipe(down)">
                                      <p:cBhvr>
                                        <p:cTn id="18" dur="500"/>
                                        <p:tgtEl>
                                          <p:spTgt spid="15370"/>
                                        </p:tgtEl>
                                      </p:cBhvr>
                                    </p:animEffect>
                                  </p:childTnLst>
                                </p:cTn>
                              </p:par>
                              <p:par>
                                <p:cTn id="19" presetID="22" presetClass="entr" presetSubtype="4" fill="hold" nodeType="withEffect">
                                  <p:stCondLst>
                                    <p:cond delay="0"/>
                                  </p:stCondLst>
                                  <p:childTnLst>
                                    <p:set>
                                      <p:cBhvr>
                                        <p:cTn id="20" dur="1" fill="hold">
                                          <p:stCondLst>
                                            <p:cond delay="0"/>
                                          </p:stCondLst>
                                        </p:cTn>
                                        <p:tgtEl>
                                          <p:spTgt spid="15364"/>
                                        </p:tgtEl>
                                        <p:attrNameLst>
                                          <p:attrName>style.visibility</p:attrName>
                                        </p:attrNameLst>
                                      </p:cBhvr>
                                      <p:to>
                                        <p:strVal val="visible"/>
                                      </p:to>
                                    </p:set>
                                    <p:animEffect transition="in" filter="wipe(down)">
                                      <p:cBhvr>
                                        <p:cTn id="21" dur="500"/>
                                        <p:tgtEl>
                                          <p:spTgt spid="15364"/>
                                        </p:tgtEl>
                                      </p:cBhvr>
                                    </p:animEffect>
                                  </p:childTnLst>
                                </p:cTn>
                              </p:par>
                              <p:par>
                                <p:cTn id="22" presetID="22" presetClass="entr" presetSubtype="4" fill="hold" nodeType="withEffect">
                                  <p:stCondLst>
                                    <p:cond delay="0"/>
                                  </p:stCondLst>
                                  <p:childTnLst>
                                    <p:set>
                                      <p:cBhvr>
                                        <p:cTn id="23" dur="1" fill="hold">
                                          <p:stCondLst>
                                            <p:cond delay="0"/>
                                          </p:stCondLst>
                                        </p:cTn>
                                        <p:tgtEl>
                                          <p:spTgt spid="15368"/>
                                        </p:tgtEl>
                                        <p:attrNameLst>
                                          <p:attrName>style.visibility</p:attrName>
                                        </p:attrNameLst>
                                      </p:cBhvr>
                                      <p:to>
                                        <p:strVal val="visible"/>
                                      </p:to>
                                    </p:set>
                                    <p:animEffect transition="in" filter="wipe(down)">
                                      <p:cBhvr>
                                        <p:cTn id="24" dur="500"/>
                                        <p:tgtEl>
                                          <p:spTgt spid="1536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מלבן 19">
            <a:extLst>
              <a:ext uri="{FF2B5EF4-FFF2-40B4-BE49-F238E27FC236}">
                <a16:creationId xmlns:a16="http://schemas.microsoft.com/office/drawing/2014/main" id="{6B51CA2E-D8B6-47AD-862E-FFDAC3BDDD47}"/>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876585" y="2446090"/>
            <a:ext cx="2910906" cy="987102"/>
          </a:xfrm>
        </p:spPr>
        <p:txBody>
          <a:bodyPr anchor="ctr">
            <a:normAutofit/>
          </a:bodyPr>
          <a:lstStyle/>
          <a:p>
            <a:pPr algn="ctr"/>
            <a:r>
              <a:rPr lang="he-IL" sz="4200" b="1" dirty="0">
                <a:solidFill>
                  <a:schemeClr val="bg1"/>
                </a:solidFill>
                <a:latin typeface="Tahoma" panose="020B0604030504040204" pitchFamily="34" charset="0"/>
                <a:ea typeface="Tahoma" panose="020B0604030504040204" pitchFamily="34" charset="0"/>
                <a:cs typeface="Tahoma" panose="020B0604030504040204" pitchFamily="34" charset="0"/>
              </a:rPr>
              <a:t>העולם</a:t>
            </a:r>
          </a:p>
        </p:txBody>
      </p:sp>
      <p:pic>
        <p:nvPicPr>
          <p:cNvPr id="14338" name="Picture 2" descr="Use links below to save image.">
            <a:extLst>
              <a:ext uri="{FF2B5EF4-FFF2-40B4-BE49-F238E27FC236}">
                <a16:creationId xmlns:a16="http://schemas.microsoft.com/office/drawing/2014/main" id="{B2FA0FF7-708A-490D-9024-4BBF3FD45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9290" y="3457281"/>
            <a:ext cx="905645" cy="905645"/>
          </a:xfrm>
          <a:prstGeom prst="rect">
            <a:avLst/>
          </a:prstGeom>
          <a:noFill/>
          <a:extLst>
            <a:ext uri="{909E8E84-426E-40DD-AFC4-6F175D3DCCD1}">
              <a14:hiddenFill xmlns:a14="http://schemas.microsoft.com/office/drawing/2010/main">
                <a:solidFill>
                  <a:srgbClr val="FFFFFF"/>
                </a:solidFill>
              </a14:hiddenFill>
            </a:ext>
          </a:extLst>
        </p:spPr>
      </p:pic>
      <p:sp>
        <p:nvSpPr>
          <p:cNvPr id="21" name="תיבת טקסט 20">
            <a:extLst>
              <a:ext uri="{FF2B5EF4-FFF2-40B4-BE49-F238E27FC236}">
                <a16:creationId xmlns:a16="http://schemas.microsoft.com/office/drawing/2014/main" id="{AC110976-C854-4B75-A915-7B138FA80178}"/>
              </a:ext>
            </a:extLst>
          </p:cNvPr>
          <p:cNvSpPr txBox="1"/>
          <p:nvPr/>
        </p:nvSpPr>
        <p:spPr>
          <a:xfrm>
            <a:off x="431189" y="472401"/>
            <a:ext cx="7923887" cy="1661993"/>
          </a:xfrm>
          <a:prstGeom prst="rect">
            <a:avLst/>
          </a:prstGeom>
          <a:noFill/>
        </p:spPr>
        <p:txBody>
          <a:bodyPr wrap="square">
            <a:spAutoFit/>
          </a:bodyPr>
          <a:lstStyle/>
          <a:p>
            <a:r>
              <a:rPr lang="he-IL" b="1" dirty="0">
                <a:latin typeface="Tahoma" panose="020B0604030504040204" pitchFamily="34" charset="0"/>
                <a:ea typeface="Tahoma" panose="020B0604030504040204" pitchFamily="34" charset="0"/>
                <a:cs typeface="Tahoma" panose="020B0604030504040204" pitchFamily="34" charset="0"/>
              </a:rPr>
              <a:t>החברה:</a:t>
            </a:r>
            <a:endParaRPr lang="he-IL"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החברה ב</a:t>
            </a:r>
            <a:r>
              <a:rPr lang="en-US" sz="1400" i="1" dirty="0">
                <a:latin typeface="Copperplate Gothic Light" panose="020E0507020206020404" pitchFamily="34" charset="0"/>
                <a:ea typeface="Tahoma" panose="020B0604030504040204" pitchFamily="34" charset="0"/>
                <a:cs typeface="Tahoma" panose="020B0604030504040204" pitchFamily="34" charset="0"/>
              </a:rPr>
              <a:t>Blasphemous</a:t>
            </a:r>
            <a:r>
              <a:rPr lang="en-US" sz="1400" dirty="0">
                <a:latin typeface="Tahoma" panose="020B0604030504040204" pitchFamily="34" charset="0"/>
                <a:ea typeface="Tahoma" panose="020B0604030504040204" pitchFamily="34" charset="0"/>
                <a:cs typeface="Tahoma" panose="020B0604030504040204" pitchFamily="34" charset="0"/>
              </a:rPr>
              <a:t> </a:t>
            </a:r>
            <a:r>
              <a:rPr lang="he-IL" sz="1400" dirty="0">
                <a:latin typeface="Tahoma" panose="020B0604030504040204" pitchFamily="34" charset="0"/>
                <a:ea typeface="Tahoma" panose="020B0604030504040204" pitchFamily="34" charset="0"/>
                <a:cs typeface="Tahoma" panose="020B0604030504040204" pitchFamily="34" charset="0"/>
              </a:rPr>
              <a:t> מקולקלת ומוכת סבל, נשלטת על ידי דת כוזבת וסגידה ל"נס".             תושבי הארץ</a:t>
            </a:r>
            <a:r>
              <a:rPr lang="en-US" sz="1400" dirty="0">
                <a:latin typeface="Tahoma" panose="020B0604030504040204" pitchFamily="34" charset="0"/>
                <a:ea typeface="Tahoma" panose="020B0604030504040204" pitchFamily="34" charset="0"/>
                <a:cs typeface="Tahoma" panose="020B0604030504040204" pitchFamily="34" charset="0"/>
              </a:rPr>
              <a:t> </a:t>
            </a:r>
            <a:r>
              <a:rPr lang="he-IL" sz="1400" dirty="0">
                <a:latin typeface="Tahoma" panose="020B0604030504040204" pitchFamily="34" charset="0"/>
                <a:ea typeface="Tahoma" panose="020B0604030504040204" pitchFamily="34" charset="0"/>
                <a:cs typeface="Tahoma" panose="020B0604030504040204" pitchFamily="34" charset="0"/>
              </a:rPr>
              <a:t>חיים בפחד, עוני וסבל, כשהקרבה עצמית נחשבת לשיא האמונה. </a:t>
            </a: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המעמדות מבוססים על דבקות דתית, והחברה מתפרקת תחת דוקטרינות קיצוניות שמותירות את האנושות לכודה במעגל של עינויים וגאולה בלתי מושגת.</a:t>
            </a:r>
          </a:p>
        </p:txBody>
      </p:sp>
      <p:sp>
        <p:nvSpPr>
          <p:cNvPr id="13" name="תיבת טקסט 12">
            <a:extLst>
              <a:ext uri="{FF2B5EF4-FFF2-40B4-BE49-F238E27FC236}">
                <a16:creationId xmlns:a16="http://schemas.microsoft.com/office/drawing/2014/main" id="{BCEDF247-16E5-4125-8100-F9CE806BDAF8}"/>
              </a:ext>
            </a:extLst>
          </p:cNvPr>
          <p:cNvSpPr txBox="1"/>
          <p:nvPr/>
        </p:nvSpPr>
        <p:spPr>
          <a:xfrm>
            <a:off x="431189" y="5025265"/>
            <a:ext cx="7923886" cy="1231106"/>
          </a:xfrm>
          <a:prstGeom prst="rect">
            <a:avLst/>
          </a:prstGeom>
          <a:noFill/>
        </p:spPr>
        <p:txBody>
          <a:bodyPr wrap="square">
            <a:spAutoFit/>
          </a:bodyPr>
          <a:lstStyle/>
          <a:p>
            <a:r>
              <a:rPr lang="he-IL" b="1" dirty="0">
                <a:latin typeface="Tahoma" panose="020B0604030504040204" pitchFamily="34" charset="0"/>
                <a:ea typeface="Tahoma" panose="020B0604030504040204" pitchFamily="34" charset="0"/>
                <a:cs typeface="Tahoma" panose="020B0604030504040204" pitchFamily="34" charset="0"/>
              </a:rPr>
              <a:t>פוליטיקה:</a:t>
            </a:r>
            <a:endParaRPr lang="he-IL" dirty="0">
              <a:latin typeface="Tahoma" panose="020B0604030504040204" pitchFamily="34" charset="0"/>
              <a:ea typeface="Tahoma" panose="020B0604030504040204" pitchFamily="34" charset="0"/>
              <a:cs typeface="Tahoma" panose="020B0604030504040204" pitchFamily="34" charset="0"/>
            </a:endParaRPr>
          </a:p>
          <a:p>
            <a:endParaRPr lang="he-IL" sz="1400" dirty="0">
              <a:latin typeface="Tahoma" panose="020B0604030504040204" pitchFamily="34" charset="0"/>
              <a:ea typeface="Tahoma" panose="020B0604030504040204" pitchFamily="34" charset="0"/>
              <a:cs typeface="Tahoma" panose="020B0604030504040204" pitchFamily="34" charset="0"/>
            </a:endParaRPr>
          </a:p>
          <a:p>
            <a:r>
              <a:rPr lang="he-IL" sz="1400" dirty="0">
                <a:latin typeface="Tahoma" panose="020B0604030504040204" pitchFamily="34" charset="0"/>
                <a:ea typeface="Tahoma" panose="020B0604030504040204" pitchFamily="34" charset="0"/>
                <a:cs typeface="Tahoma" panose="020B0604030504040204" pitchFamily="34" charset="0"/>
              </a:rPr>
              <a:t>הפוליטיקה ב</a:t>
            </a:r>
            <a:r>
              <a:rPr lang="en-US" sz="1400" i="1" dirty="0">
                <a:latin typeface="Copperplate Gothic Light" panose="020E0507020206020404" pitchFamily="34" charset="0"/>
                <a:ea typeface="Tahoma" panose="020B0604030504040204" pitchFamily="34" charset="0"/>
                <a:cs typeface="Tahoma" panose="020B0604030504040204" pitchFamily="34" charset="0"/>
              </a:rPr>
              <a:t>Blasphemous</a:t>
            </a:r>
            <a:r>
              <a:rPr lang="en-US" sz="1400" dirty="0">
                <a:latin typeface="Tahoma" panose="020B0604030504040204" pitchFamily="34" charset="0"/>
                <a:ea typeface="Tahoma" panose="020B0604030504040204" pitchFamily="34" charset="0"/>
                <a:cs typeface="Tahoma" panose="020B0604030504040204" pitchFamily="34" charset="0"/>
              </a:rPr>
              <a:t> </a:t>
            </a:r>
            <a:r>
              <a:rPr lang="he-IL" sz="1400" dirty="0">
                <a:latin typeface="Tahoma" panose="020B0604030504040204" pitchFamily="34" charset="0"/>
                <a:ea typeface="Tahoma" panose="020B0604030504040204" pitchFamily="34" charset="0"/>
                <a:cs typeface="Tahoma" panose="020B0604030504040204" pitchFamily="34" charset="0"/>
              </a:rPr>
              <a:t> נשלטת על ידי דת כוזבת וקיצונית, ללא הפרדה בין דת לשלטון. </a:t>
            </a:r>
          </a:p>
          <a:p>
            <a:r>
              <a:rPr lang="he-IL" sz="1400" dirty="0">
                <a:latin typeface="Tahoma" panose="020B0604030504040204" pitchFamily="34" charset="0"/>
                <a:ea typeface="Tahoma" panose="020B0604030504040204" pitchFamily="34" charset="0"/>
                <a:cs typeface="Tahoma" panose="020B0604030504040204" pitchFamily="34" charset="0"/>
              </a:rPr>
              <a:t>מערכת זו מבססת את כוחה על אמונה עיוורת ב"נס" ומשתמשת בפחד, עונשים וטקסים כדי </a:t>
            </a:r>
            <a:r>
              <a:rPr lang="he-IL" sz="1400" dirty="0" err="1">
                <a:latin typeface="Tahoma" panose="020B0604030504040204" pitchFamily="34" charset="0"/>
                <a:ea typeface="Tahoma" panose="020B0604030504040204" pitchFamily="34" charset="0"/>
                <a:cs typeface="Tahoma" panose="020B0604030504040204" pitchFamily="34" charset="0"/>
              </a:rPr>
              <a:t>לדכא</a:t>
            </a:r>
            <a:r>
              <a:rPr lang="he-IL" sz="1400" dirty="0">
                <a:latin typeface="Tahoma" panose="020B0604030504040204" pitchFamily="34" charset="0"/>
                <a:ea typeface="Tahoma" panose="020B0604030504040204" pitchFamily="34" charset="0"/>
                <a:cs typeface="Tahoma" panose="020B0604030504040204" pitchFamily="34" charset="0"/>
              </a:rPr>
              <a:t> את תושביה. השלטון הריכוזי מנצל את האמונה והסבל של ההמונים כדי לשמר את שליטתו.</a:t>
            </a:r>
          </a:p>
        </p:txBody>
      </p:sp>
      <p:pic>
        <p:nvPicPr>
          <p:cNvPr id="16386" name="Picture 2">
            <a:extLst>
              <a:ext uri="{FF2B5EF4-FFF2-40B4-BE49-F238E27FC236}">
                <a16:creationId xmlns:a16="http://schemas.microsoft.com/office/drawing/2014/main" id="{78FA3064-8CA8-4C58-841C-93B25434D6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72" t="69183" r="42406"/>
          <a:stretch/>
        </p:blipFill>
        <p:spPr bwMode="auto">
          <a:xfrm>
            <a:off x="2317642" y="2376361"/>
            <a:ext cx="4150980" cy="2406937"/>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fade">
                                      <p:cBhvr>
                                        <p:cTn id="12" dur="1000"/>
                                        <p:tgtEl>
                                          <p:spTgt spid="16386"/>
                                        </p:tgtEl>
                                      </p:cBhvr>
                                    </p:animEffect>
                                    <p:anim calcmode="lin" valueType="num">
                                      <p:cBhvr>
                                        <p:cTn id="13" dur="1000" fill="hold"/>
                                        <p:tgtEl>
                                          <p:spTgt spid="16386"/>
                                        </p:tgtEl>
                                        <p:attrNameLst>
                                          <p:attrName>ppt_x</p:attrName>
                                        </p:attrNameLst>
                                      </p:cBhvr>
                                      <p:tavLst>
                                        <p:tav tm="0">
                                          <p:val>
                                            <p:strVal val="#ppt_x"/>
                                          </p:val>
                                        </p:tav>
                                        <p:tav tm="100000">
                                          <p:val>
                                            <p:strVal val="#ppt_x"/>
                                          </p:val>
                                        </p:tav>
                                      </p:tavLst>
                                    </p:anim>
                                    <p:anim calcmode="lin" valueType="num">
                                      <p:cBhvr>
                                        <p:cTn id="14"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מלבן 19">
            <a:extLst>
              <a:ext uri="{FF2B5EF4-FFF2-40B4-BE49-F238E27FC236}">
                <a16:creationId xmlns:a16="http://schemas.microsoft.com/office/drawing/2014/main" id="{6B51CA2E-D8B6-47AD-862E-FFDAC3BDDD47}"/>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876585" y="2446090"/>
            <a:ext cx="2910906" cy="987102"/>
          </a:xfrm>
        </p:spPr>
        <p:txBody>
          <a:bodyPr anchor="ctr">
            <a:normAutofit/>
          </a:bodyPr>
          <a:lstStyle/>
          <a:p>
            <a:pPr algn="ctr"/>
            <a:r>
              <a:rPr lang="he-IL" sz="4200" b="1" dirty="0">
                <a:solidFill>
                  <a:schemeClr val="bg1"/>
                </a:solidFill>
                <a:latin typeface="Tahoma" panose="020B0604030504040204" pitchFamily="34" charset="0"/>
                <a:ea typeface="Tahoma" panose="020B0604030504040204" pitchFamily="34" charset="0"/>
                <a:cs typeface="Tahoma" panose="020B0604030504040204" pitchFamily="34" charset="0"/>
              </a:rPr>
              <a:t>העולם</a:t>
            </a:r>
          </a:p>
        </p:txBody>
      </p:sp>
      <p:pic>
        <p:nvPicPr>
          <p:cNvPr id="14338" name="Picture 2" descr="Use links below to save image.">
            <a:extLst>
              <a:ext uri="{FF2B5EF4-FFF2-40B4-BE49-F238E27FC236}">
                <a16:creationId xmlns:a16="http://schemas.microsoft.com/office/drawing/2014/main" id="{B2FA0FF7-708A-490D-9024-4BBF3FD45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9290" y="3457281"/>
            <a:ext cx="905645" cy="905645"/>
          </a:xfrm>
          <a:prstGeom prst="rect">
            <a:avLst/>
          </a:prstGeom>
          <a:noFill/>
          <a:extLst>
            <a:ext uri="{909E8E84-426E-40DD-AFC4-6F175D3DCCD1}">
              <a14:hiddenFill xmlns:a14="http://schemas.microsoft.com/office/drawing/2010/main">
                <a:solidFill>
                  <a:srgbClr val="FFFFFF"/>
                </a:solidFill>
              </a14:hiddenFill>
            </a:ext>
          </a:extLst>
        </p:spPr>
      </p:pic>
      <p:sp>
        <p:nvSpPr>
          <p:cNvPr id="11" name="תיבת טקסט 10">
            <a:extLst>
              <a:ext uri="{FF2B5EF4-FFF2-40B4-BE49-F238E27FC236}">
                <a16:creationId xmlns:a16="http://schemas.microsoft.com/office/drawing/2014/main" id="{AF99BF37-7812-45F1-93D7-3E369F64C6D8}"/>
              </a:ext>
            </a:extLst>
          </p:cNvPr>
          <p:cNvSpPr txBox="1"/>
          <p:nvPr/>
        </p:nvSpPr>
        <p:spPr>
          <a:xfrm>
            <a:off x="255527" y="1472122"/>
            <a:ext cx="8092563" cy="3970318"/>
          </a:xfrm>
          <a:prstGeom prst="rect">
            <a:avLst/>
          </a:prstGeom>
          <a:noFill/>
        </p:spPr>
        <p:txBody>
          <a:bodyPr wrap="square">
            <a:spAutoFit/>
          </a:bodyPr>
          <a:lstStyle/>
          <a:p>
            <a:pPr marL="285750" indent="-285750">
              <a:buFont typeface="Courier New" panose="02070309020205020404" pitchFamily="49" charset="0"/>
              <a:buChar char="o"/>
            </a:pPr>
            <a:r>
              <a:rPr lang="he-IL" b="1" dirty="0">
                <a:latin typeface="Tahoma" panose="020B0604030504040204" pitchFamily="34" charset="0"/>
                <a:ea typeface="Tahoma" panose="020B0604030504040204" pitchFamily="34" charset="0"/>
                <a:cs typeface="Tahoma" panose="020B0604030504040204" pitchFamily="34" charset="0"/>
              </a:rPr>
              <a:t>השחקן לומד על מרכיבי עולם המשחק</a:t>
            </a:r>
            <a:r>
              <a:rPr lang="he-IL" dirty="0">
                <a:latin typeface="Tahoma" panose="020B0604030504040204" pitchFamily="34" charset="0"/>
                <a:ea typeface="Tahoma" panose="020B0604030504040204" pitchFamily="34" charset="0"/>
                <a:cs typeface="Tahoma" panose="020B0604030504040204" pitchFamily="34" charset="0"/>
              </a:rPr>
              <a:t> דרך שילוב של חקירה, ושימת לב לפרטים סביבתיים.                                                                  </a:t>
            </a:r>
          </a:p>
          <a:p>
            <a:pPr marL="285750" indent="-285750">
              <a:buFont typeface="Courier New" panose="02070309020205020404" pitchFamily="49" charset="0"/>
              <a:buChar char="o"/>
            </a:pPr>
            <a:endParaRPr lang="he-IL" dirty="0">
              <a:latin typeface="Tahoma" panose="020B0604030504040204" pitchFamily="34" charset="0"/>
              <a:ea typeface="Tahoma" panose="020B0604030504040204" pitchFamily="34" charset="0"/>
              <a:cs typeface="Tahoma" panose="020B0604030504040204" pitchFamily="34" charset="0"/>
            </a:endParaRPr>
          </a:p>
          <a:p>
            <a:r>
              <a:rPr lang="he-IL" dirty="0">
                <a:latin typeface="Tahoma" panose="020B0604030504040204" pitchFamily="34" charset="0"/>
                <a:ea typeface="Tahoma" panose="020B0604030504040204" pitchFamily="34" charset="0"/>
                <a:cs typeface="Tahoma" panose="020B0604030504040204" pitchFamily="34" charset="0"/>
              </a:rPr>
              <a:t>    המידע נחשף באופן עקיף דרך תיאורי פריטים שנאספים לאורך המשחק,    </a:t>
            </a:r>
          </a:p>
          <a:p>
            <a:r>
              <a:rPr lang="he-IL" dirty="0">
                <a:latin typeface="Tahoma" panose="020B0604030504040204" pitchFamily="34" charset="0"/>
                <a:ea typeface="Tahoma" panose="020B0604030504040204" pitchFamily="34" charset="0"/>
                <a:cs typeface="Tahoma" panose="020B0604030504040204" pitchFamily="34" charset="0"/>
              </a:rPr>
              <a:t>    דרך שיחות עם דמויות ודרך האסתטיקה הוויזואלית של הסביבות - פסלים, </a:t>
            </a:r>
          </a:p>
          <a:p>
            <a:r>
              <a:rPr lang="he-IL" dirty="0">
                <a:latin typeface="Tahoma" panose="020B0604030504040204" pitchFamily="34" charset="0"/>
                <a:ea typeface="Tahoma" panose="020B0604030504040204" pitchFamily="34" charset="0"/>
                <a:cs typeface="Tahoma" panose="020B0604030504040204" pitchFamily="34" charset="0"/>
              </a:rPr>
              <a:t>    ציורים, ומבנים שמספרים את סיפור העולם.</a:t>
            </a:r>
          </a:p>
          <a:p>
            <a:pPr marL="285750" indent="-285750">
              <a:buFont typeface="Courier New" panose="02070309020205020404" pitchFamily="49" charset="0"/>
              <a:buChar char="o"/>
            </a:pPr>
            <a:endParaRPr lang="he-I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Courier New" panose="02070309020205020404" pitchFamily="49" charset="0"/>
              <a:buChar char="o"/>
            </a:pPr>
            <a:endParaRPr lang="he-I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Courier New" panose="02070309020205020404" pitchFamily="49" charset="0"/>
              <a:buChar char="o"/>
            </a:pPr>
            <a:endParaRPr lang="he-I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Courier New" panose="02070309020205020404" pitchFamily="49" charset="0"/>
              <a:buChar char="o"/>
            </a:pPr>
            <a:r>
              <a:rPr lang="he-IL" b="1" dirty="0">
                <a:latin typeface="Tahoma" panose="020B0604030504040204" pitchFamily="34" charset="0"/>
                <a:ea typeface="Tahoma" panose="020B0604030504040204" pitchFamily="34" charset="0"/>
                <a:cs typeface="Tahoma" panose="020B0604030504040204" pitchFamily="34" charset="0"/>
              </a:rPr>
              <a:t>המרכיב הבולט ביותר שתורם לייחודיות המשחק</a:t>
            </a:r>
            <a:r>
              <a:rPr lang="he-IL" dirty="0">
                <a:latin typeface="Tahoma" panose="020B0604030504040204" pitchFamily="34" charset="0"/>
                <a:ea typeface="Tahoma" panose="020B0604030504040204" pitchFamily="34" charset="0"/>
                <a:cs typeface="Tahoma" panose="020B0604030504040204" pitchFamily="34" charset="0"/>
              </a:rPr>
              <a:t> הוא השילוב בין היסטוריה טראגית לעיצוב הגיאוגרפיה.                   </a:t>
            </a:r>
          </a:p>
          <a:p>
            <a:pPr marL="285750" indent="-285750">
              <a:buFont typeface="Courier New" panose="02070309020205020404" pitchFamily="49" charset="0"/>
              <a:buChar char="o"/>
            </a:pPr>
            <a:endParaRPr lang="he-IL" dirty="0">
              <a:latin typeface="Tahoma" panose="020B0604030504040204" pitchFamily="34" charset="0"/>
              <a:ea typeface="Tahoma" panose="020B0604030504040204" pitchFamily="34" charset="0"/>
              <a:cs typeface="Tahoma" panose="020B0604030504040204" pitchFamily="34" charset="0"/>
            </a:endParaRPr>
          </a:p>
          <a:p>
            <a:r>
              <a:rPr lang="he-IL" dirty="0">
                <a:latin typeface="Tahoma" panose="020B0604030504040204" pitchFamily="34" charset="0"/>
                <a:ea typeface="Tahoma" panose="020B0604030504040204" pitchFamily="34" charset="0"/>
                <a:cs typeface="Tahoma" panose="020B0604030504040204" pitchFamily="34" charset="0"/>
              </a:rPr>
              <a:t>    הסבל והכאב משולבים לא רק בסיפור הוורבאלי, אלא גם במראה של   </a:t>
            </a:r>
          </a:p>
          <a:p>
            <a:r>
              <a:rPr lang="he-IL" dirty="0">
                <a:latin typeface="Tahoma" panose="020B0604030504040204" pitchFamily="34" charset="0"/>
                <a:ea typeface="Tahoma" panose="020B0604030504040204" pitchFamily="34" charset="0"/>
                <a:cs typeface="Tahoma" panose="020B0604030504040204" pitchFamily="34" charset="0"/>
              </a:rPr>
              <a:t>    הדמויות, המבנים, והאויבים - מה שיוצר חוויית משחק ייחודית ובלתי נשכחת.</a:t>
            </a:r>
          </a:p>
        </p:txBody>
      </p:sp>
    </p:spTree>
    <p:extLst>
      <p:ext uri="{BB962C8B-B14F-4D97-AF65-F5344CB8AC3E}">
        <p14:creationId xmlns:p14="http://schemas.microsoft.com/office/powerpoint/2010/main" val="186547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908002" y="2441897"/>
            <a:ext cx="3019209"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מבוא</a:t>
            </a:r>
          </a:p>
        </p:txBody>
      </p:sp>
      <p:sp>
        <p:nvSpPr>
          <p:cNvPr id="13" name="מציין מיקום תוכן 2">
            <a:extLst>
              <a:ext uri="{FF2B5EF4-FFF2-40B4-BE49-F238E27FC236}">
                <a16:creationId xmlns:a16="http://schemas.microsoft.com/office/drawing/2014/main" id="{8D4895B6-FA65-49E8-A2B7-7E93DB0B0CDD}"/>
              </a:ext>
            </a:extLst>
          </p:cNvPr>
          <p:cNvSpPr>
            <a:spLocks noGrp="1"/>
          </p:cNvSpPr>
          <p:nvPr>
            <p:ph idx="1"/>
          </p:nvPr>
        </p:nvSpPr>
        <p:spPr>
          <a:xfrm>
            <a:off x="264789" y="213248"/>
            <a:ext cx="8051483" cy="6241002"/>
          </a:xfrm>
        </p:spPr>
        <p:txBody>
          <a:bodyPr>
            <a:normAutofit lnSpcReduction="10000"/>
          </a:bodyPr>
          <a:lstStyle/>
          <a:p>
            <a:pPr marL="0" lvl="0" indent="0" algn="r" rtl="1">
              <a:lnSpc>
                <a:spcPct val="107000"/>
              </a:lnSpc>
              <a:buNone/>
            </a:pPr>
            <a:endParaRPr lang="he-IL" sz="1800" dirty="0">
              <a:effectLst/>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en-US" sz="1800" i="1" dirty="0">
                <a:latin typeface="Tahoma" panose="020B0604030504040204" pitchFamily="34" charset="0"/>
                <a:ea typeface="Tahoma" panose="020B0604030504040204" pitchFamily="34" charset="0"/>
                <a:cs typeface="Tahoma" panose="020B0604030504040204" pitchFamily="34" charset="0"/>
              </a:rPr>
              <a:t> </a:t>
            </a:r>
            <a:r>
              <a:rPr lang="en-US" sz="1800" i="1" dirty="0">
                <a:latin typeface="Copperplate Gothic Light" panose="020E0507020206020404" pitchFamily="34" charset="0"/>
                <a:ea typeface="Tahoma" panose="020B0604030504040204" pitchFamily="34" charset="0"/>
                <a:cs typeface="Tahoma" panose="020B0604030504040204" pitchFamily="34" charset="0"/>
              </a:rPr>
              <a:t>Blasphemous</a:t>
            </a:r>
            <a:r>
              <a:rPr lang="en-US" sz="1800" dirty="0">
                <a:latin typeface="Tahoma" panose="020B0604030504040204" pitchFamily="34" charset="0"/>
                <a:ea typeface="Tahoma" panose="020B0604030504040204" pitchFamily="34" charset="0"/>
                <a:cs typeface="Tahoma" panose="020B0604030504040204" pitchFamily="34" charset="0"/>
              </a:rPr>
              <a:t> </a:t>
            </a:r>
            <a:r>
              <a:rPr lang="he-IL" sz="1800" dirty="0">
                <a:latin typeface="Tahoma" panose="020B0604030504040204" pitchFamily="34" charset="0"/>
                <a:ea typeface="Tahoma" panose="020B0604030504040204" pitchFamily="34" charset="0"/>
                <a:cs typeface="Tahoma" panose="020B0604030504040204" pitchFamily="34" charset="0"/>
              </a:rPr>
              <a:t>הוא משחק פעולה-פלטפורמה מז'אנר                                ה-</a:t>
            </a:r>
            <a:r>
              <a:rPr lang="en-US" sz="1800" dirty="0">
                <a:latin typeface="Copperplate Gothic Light" panose="020E0507020206020404" pitchFamily="34" charset="0"/>
                <a:ea typeface="Tahoma" panose="020B0604030504040204" pitchFamily="34" charset="0"/>
                <a:cs typeface="Tahoma" panose="020B0604030504040204" pitchFamily="34" charset="0"/>
              </a:rPr>
              <a:t>Metroid-Vania</a:t>
            </a:r>
            <a:r>
              <a:rPr lang="he-IL" sz="1800" dirty="0">
                <a:latin typeface="Tahoma" panose="020B0604030504040204" pitchFamily="34" charset="0"/>
                <a:ea typeface="Tahoma" panose="020B0604030504040204" pitchFamily="34" charset="0"/>
                <a:cs typeface="Tahoma" panose="020B0604030504040204" pitchFamily="34" charset="0"/>
              </a:rPr>
              <a:t> המתרחש בארץ המקוללת </a:t>
            </a:r>
            <a:r>
              <a:rPr lang="he-IL" sz="1800" dirty="0" err="1">
                <a:latin typeface="Tahoma" panose="020B0604030504040204" pitchFamily="34" charset="0"/>
                <a:ea typeface="Tahoma" panose="020B0604030504040204" pitchFamily="34" charset="0"/>
                <a:cs typeface="Tahoma" panose="020B0604030504040204" pitchFamily="34" charset="0"/>
              </a:rPr>
              <a:t>קווסטודיה</a:t>
            </a:r>
            <a:r>
              <a:rPr lang="he-IL" sz="1800" dirty="0">
                <a:latin typeface="Tahoma" panose="020B0604030504040204" pitchFamily="34" charset="0"/>
                <a:ea typeface="Tahoma" panose="020B0604030504040204" pitchFamily="34" charset="0"/>
                <a:cs typeface="Tahoma" panose="020B0604030504040204" pitchFamily="34" charset="0"/>
              </a:rPr>
              <a:t>. </a:t>
            </a:r>
          </a:p>
          <a:p>
            <a:pPr marL="0" indent="0">
              <a:lnSpc>
                <a:spcPct val="107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0" indent="0">
              <a:lnSpc>
                <a:spcPct val="107000"/>
              </a:lnSpc>
              <a:buNone/>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latin typeface="Tahoma" panose="020B0604030504040204" pitchFamily="34" charset="0"/>
                <a:ea typeface="Tahoma" panose="020B0604030504040204" pitchFamily="34" charset="0"/>
                <a:cs typeface="Tahoma" panose="020B0604030504040204" pitchFamily="34" charset="0"/>
              </a:rPr>
              <a:t>השחקן שולטים בדמות ה-</a:t>
            </a:r>
            <a:r>
              <a:rPr lang="en-US" sz="1800" dirty="0">
                <a:latin typeface="Copperplate Gothic Light" panose="020E0507020206020404" pitchFamily="34" charset="0"/>
                <a:ea typeface="Tahoma" panose="020B0604030504040204" pitchFamily="34" charset="0"/>
                <a:cs typeface="Tahoma" panose="020B0604030504040204" pitchFamily="34" charset="0"/>
              </a:rPr>
              <a:t>Penitent One</a:t>
            </a:r>
            <a:r>
              <a:rPr lang="he-IL" sz="1800" dirty="0">
                <a:latin typeface="Tahoma" panose="020B0604030504040204" pitchFamily="34" charset="0"/>
                <a:ea typeface="Tahoma" panose="020B0604030504040204" pitchFamily="34" charset="0"/>
                <a:cs typeface="Tahoma" panose="020B0604030504040204" pitchFamily="34" charset="0"/>
              </a:rPr>
              <a:t>, לוחם בודד הלכוד במעגל אין-סופי של חרטה, ומנסים לסיים את הקללה הידועה בשם "הנס" שמכה בעולם. </a:t>
            </a: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latin typeface="Tahoma" panose="020B0604030504040204" pitchFamily="34" charset="0"/>
                <a:ea typeface="Tahoma" panose="020B0604030504040204" pitchFamily="34" charset="0"/>
                <a:cs typeface="Tahoma" panose="020B0604030504040204" pitchFamily="34" charset="0"/>
              </a:rPr>
              <a:t>לאורך המשחק השחקן חייב להילחם באויבים מגוונים, להתגבר על מלכודות קטלניות, להכיר את הדמויות השונות במשחק ולהביס בוסים מאתגרים כדי לחשוף את סודותיה האפלים של הארץ. </a:t>
            </a: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endParaRPr lang="he-IL" sz="18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07000"/>
              </a:lnSpc>
              <a:buFont typeface="Symbol" panose="05050102010706020507" pitchFamily="18" charset="2"/>
              <a:buChar char=""/>
            </a:pPr>
            <a:r>
              <a:rPr lang="he-IL" sz="1800" dirty="0">
                <a:latin typeface="Tahoma" panose="020B0604030504040204" pitchFamily="34" charset="0"/>
                <a:ea typeface="Tahoma" panose="020B0604030504040204" pitchFamily="34" charset="0"/>
                <a:cs typeface="Tahoma" panose="020B0604030504040204" pitchFamily="34" charset="0"/>
              </a:rPr>
              <a:t>תוך כדי התקדמות, הוא אוסף יכולות ושדרוגים                                  שיעזרו לו לשרוד את הארץ הקשה של </a:t>
            </a:r>
            <a:r>
              <a:rPr lang="he-IL" sz="1800" dirty="0" err="1">
                <a:latin typeface="Tahoma" panose="020B0604030504040204" pitchFamily="34" charset="0"/>
                <a:ea typeface="Tahoma" panose="020B0604030504040204" pitchFamily="34" charset="0"/>
                <a:cs typeface="Tahoma" panose="020B0604030504040204" pitchFamily="34" charset="0"/>
              </a:rPr>
              <a:t>קווסטודיה</a:t>
            </a:r>
            <a:r>
              <a:rPr lang="he-IL" sz="1800" dirty="0">
                <a:latin typeface="Tahoma" panose="020B0604030504040204" pitchFamily="34" charset="0"/>
                <a:ea typeface="Tahoma" panose="020B0604030504040204" pitchFamily="34" charset="0"/>
                <a:cs typeface="Tahoma" panose="020B0604030504040204" pitchFamily="34" charset="0"/>
              </a:rPr>
              <a:t>,                           במטרה לשבור את מעגל הסבל.</a:t>
            </a:r>
            <a:endParaRPr lang="he-IL" sz="2400" dirty="0">
              <a:latin typeface="Tahoma" panose="020B0604030504040204" pitchFamily="34" charset="0"/>
              <a:ea typeface="Tahoma" panose="020B0604030504040204" pitchFamily="34" charset="0"/>
              <a:cs typeface="Tahoma" panose="020B0604030504040204" pitchFamily="34" charset="0"/>
            </a:endParaRPr>
          </a:p>
        </p:txBody>
      </p:sp>
      <p:pic>
        <p:nvPicPr>
          <p:cNvPr id="3" name="תמונה 2" descr="תמונה שמכילה סמל, לבן, אומנות, עיצוב&#10;&#10;התיאור נוצר באופן אוטומטי">
            <a:extLst>
              <a:ext uri="{FF2B5EF4-FFF2-40B4-BE49-F238E27FC236}">
                <a16:creationId xmlns:a16="http://schemas.microsoft.com/office/drawing/2014/main" id="{8D371D96-2101-451C-B5B4-F725730BE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770" y="3429000"/>
            <a:ext cx="1019337" cy="864790"/>
          </a:xfrm>
          <a:prstGeom prst="rect">
            <a:avLst/>
          </a:prstGeom>
        </p:spPr>
      </p:pic>
      <p:pic>
        <p:nvPicPr>
          <p:cNvPr id="9" name="תמונה 8" descr="תמונה שמכילה פיקסל, מודל בתלת ממד&#10;&#10;התיאור נוצר באופן אוטומטי">
            <a:extLst>
              <a:ext uri="{FF2B5EF4-FFF2-40B4-BE49-F238E27FC236}">
                <a16:creationId xmlns:a16="http://schemas.microsoft.com/office/drawing/2014/main" id="{BF44A879-46C2-42A3-BB77-2F8F6FA49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87" y="4738254"/>
            <a:ext cx="1989731" cy="2138218"/>
          </a:xfrm>
          <a:prstGeom prst="rect">
            <a:avLst/>
          </a:prstGeom>
        </p:spPr>
      </p:pic>
    </p:spTree>
    <p:extLst>
      <p:ext uri="{BB962C8B-B14F-4D97-AF65-F5344CB8AC3E}">
        <p14:creationId xmlns:p14="http://schemas.microsoft.com/office/powerpoint/2010/main" val="283898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421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כותרת 1">
            <a:extLst>
              <a:ext uri="{FF2B5EF4-FFF2-40B4-BE49-F238E27FC236}">
                <a16:creationId xmlns:a16="http://schemas.microsoft.com/office/drawing/2014/main" id="{1EFADB3D-7ECD-47C6-8106-BA867CE6299E}"/>
              </a:ext>
            </a:extLst>
          </p:cNvPr>
          <p:cNvSpPr txBox="1">
            <a:spLocks/>
          </p:cNvSpPr>
          <p:nvPr/>
        </p:nvSpPr>
        <p:spPr>
          <a:xfrm>
            <a:off x="417145" y="2281635"/>
            <a:ext cx="2910906" cy="9871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סיכום</a:t>
            </a:r>
          </a:p>
        </p:txBody>
      </p:sp>
      <p:sp>
        <p:nvSpPr>
          <p:cNvPr id="28" name="תיבת טקסט 27">
            <a:extLst>
              <a:ext uri="{FF2B5EF4-FFF2-40B4-BE49-F238E27FC236}">
                <a16:creationId xmlns:a16="http://schemas.microsoft.com/office/drawing/2014/main" id="{8A65E1FF-C99E-4099-B500-73DB64C5B443}"/>
              </a:ext>
            </a:extLst>
          </p:cNvPr>
          <p:cNvSpPr txBox="1"/>
          <p:nvPr/>
        </p:nvSpPr>
        <p:spPr>
          <a:xfrm>
            <a:off x="3921551" y="175390"/>
            <a:ext cx="8161255" cy="6740307"/>
          </a:xfrm>
          <a:prstGeom prst="rect">
            <a:avLst/>
          </a:prstGeom>
          <a:noFill/>
        </p:spPr>
        <p:txBody>
          <a:bodyPr wrap="square">
            <a:spAutoFit/>
          </a:bodyPr>
          <a:lstStyle/>
          <a:p>
            <a:r>
              <a:rPr lang="he-IL" sz="1600" dirty="0">
                <a:latin typeface="Tahoma" panose="020B0604030504040204" pitchFamily="34" charset="0"/>
                <a:ea typeface="Tahoma" panose="020B0604030504040204" pitchFamily="34" charset="0"/>
                <a:cs typeface="Tahoma" panose="020B0604030504040204" pitchFamily="34" charset="0"/>
              </a:rPr>
              <a:t>המרכיבים שתורמים ביותר לייחודיות של </a:t>
            </a:r>
            <a:r>
              <a:rPr lang="en-US" sz="1600" i="1" dirty="0">
                <a:latin typeface="Copperplate Gothic Light" panose="020E0507020206020404" pitchFamily="34" charset="0"/>
                <a:ea typeface="Tahoma" panose="020B0604030504040204" pitchFamily="34" charset="0"/>
                <a:cs typeface="Tahoma" panose="020B0604030504040204" pitchFamily="34" charset="0"/>
              </a:rPr>
              <a:t>Blasphemous</a:t>
            </a:r>
            <a:r>
              <a:rPr lang="he-IL" sz="1600" i="1" dirty="0">
                <a:latin typeface="Copperplate Gothic Light" panose="020E0507020206020404" pitchFamily="34" charset="0"/>
                <a:ea typeface="Tahoma" panose="020B0604030504040204" pitchFamily="34" charset="0"/>
                <a:cs typeface="Tahoma" panose="020B0604030504040204" pitchFamily="34" charset="0"/>
              </a:rPr>
              <a:t> </a:t>
            </a:r>
            <a:r>
              <a:rPr lang="he-IL" sz="1600" dirty="0">
                <a:latin typeface="Tahoma" panose="020B0604030504040204" pitchFamily="34" charset="0"/>
                <a:ea typeface="Tahoma" panose="020B0604030504040204" pitchFamily="34" charset="0"/>
                <a:cs typeface="Tahoma" panose="020B0604030504040204" pitchFamily="34" charset="0"/>
              </a:rPr>
              <a:t>לעומת משחקים דומים הם:</a:t>
            </a:r>
          </a:p>
          <a:p>
            <a:endParaRPr lang="he-IL" sz="1600" dirty="0">
              <a:latin typeface="Tahoma" panose="020B0604030504040204" pitchFamily="34" charset="0"/>
              <a:ea typeface="Tahoma" panose="020B0604030504040204" pitchFamily="34" charset="0"/>
              <a:cs typeface="Tahoma" panose="020B0604030504040204" pitchFamily="34" charset="0"/>
            </a:endParaRPr>
          </a:p>
          <a:p>
            <a:endParaRPr lang="he-IL" sz="1600" dirty="0">
              <a:latin typeface="Tahoma" panose="020B0604030504040204" pitchFamily="34" charset="0"/>
              <a:ea typeface="Tahoma" panose="020B0604030504040204" pitchFamily="34" charset="0"/>
              <a:cs typeface="Tahoma" panose="020B0604030504040204" pitchFamily="34" charset="0"/>
            </a:endParaRPr>
          </a:p>
          <a:p>
            <a:endParaRPr lang="he-IL" sz="1600" dirty="0">
              <a:latin typeface="Tahoma" panose="020B0604030504040204" pitchFamily="34" charset="0"/>
              <a:ea typeface="Tahoma" panose="020B0604030504040204" pitchFamily="34" charset="0"/>
              <a:cs typeface="Tahoma" panose="020B0604030504040204" pitchFamily="34" charset="0"/>
            </a:endParaRPr>
          </a:p>
          <a:p>
            <a:endParaRPr lang="he-IL" sz="1600" dirty="0">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r>
              <a:rPr lang="he-IL" sz="1600" b="1" dirty="0">
                <a:latin typeface="Tahoma" panose="020B0604030504040204" pitchFamily="34" charset="0"/>
                <a:ea typeface="Tahoma" panose="020B0604030504040204" pitchFamily="34" charset="0"/>
                <a:cs typeface="Tahoma" panose="020B0604030504040204" pitchFamily="34" charset="0"/>
              </a:rPr>
              <a:t> עולם</a:t>
            </a:r>
            <a:r>
              <a:rPr lang="he-IL" sz="1600" dirty="0">
                <a:latin typeface="Tahoma" panose="020B0604030504040204" pitchFamily="34" charset="0"/>
                <a:ea typeface="Tahoma" panose="020B0604030504040204" pitchFamily="34" charset="0"/>
                <a:cs typeface="Tahoma" panose="020B0604030504040204" pitchFamily="34" charset="0"/>
              </a:rPr>
              <a:t>: העולם המעוות והדיסטופי של </a:t>
            </a:r>
            <a:r>
              <a:rPr lang="en-US" sz="1600" dirty="0" err="1">
                <a:latin typeface="Copperplate Gothic Light" panose="020E0507020206020404" pitchFamily="34" charset="0"/>
                <a:ea typeface="Tahoma" panose="020B0604030504040204" pitchFamily="34" charset="0"/>
                <a:cs typeface="Tahoma" panose="020B0604030504040204" pitchFamily="34" charset="0"/>
              </a:rPr>
              <a:t>Cvstodia</a:t>
            </a:r>
            <a:r>
              <a:rPr lang="he-IL" sz="1600" dirty="0">
                <a:latin typeface="Tahoma" panose="020B0604030504040204" pitchFamily="34" charset="0"/>
                <a:ea typeface="Tahoma" panose="020B0604030504040204" pitchFamily="34" charset="0"/>
                <a:cs typeface="Tahoma" panose="020B0604030504040204" pitchFamily="34" charset="0"/>
              </a:rPr>
              <a:t> עם אסתטיקה דתית אפלה 	והיסטוריה עשירה, מהווה את הבסיס לחוויית המשחק הייחודית.</a:t>
            </a:r>
          </a:p>
          <a:p>
            <a:pPr>
              <a:buFont typeface="+mj-lt"/>
              <a:buAutoNum type="arabicPeriod"/>
            </a:pPr>
            <a:endParaRPr lang="he-IL" sz="1600" dirty="0">
              <a:latin typeface="Tahoma" panose="020B0604030504040204" pitchFamily="34" charset="0"/>
              <a:ea typeface="Tahoma" panose="020B0604030504040204" pitchFamily="34" charset="0"/>
              <a:cs typeface="Tahoma" panose="020B0604030504040204" pitchFamily="34" charset="0"/>
            </a:endParaRPr>
          </a:p>
          <a:p>
            <a:endParaRPr lang="he-IL" sz="1600" dirty="0">
              <a:latin typeface="Tahoma" panose="020B0604030504040204" pitchFamily="34" charset="0"/>
              <a:ea typeface="Tahoma" panose="020B0604030504040204" pitchFamily="34" charset="0"/>
              <a:cs typeface="Tahoma" panose="020B0604030504040204" pitchFamily="34" charset="0"/>
            </a:endParaRPr>
          </a:p>
          <a:p>
            <a:endParaRPr lang="he-IL" sz="1600" dirty="0">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endParaRPr lang="he-IL" sz="16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startAt="2"/>
            </a:pPr>
            <a:r>
              <a:rPr lang="he-IL" sz="1600" b="1" dirty="0">
                <a:latin typeface="Tahoma" panose="020B0604030504040204" pitchFamily="34" charset="0"/>
                <a:ea typeface="Tahoma" panose="020B0604030504040204" pitchFamily="34" charset="0"/>
                <a:cs typeface="Tahoma" panose="020B0604030504040204" pitchFamily="34" charset="0"/>
              </a:rPr>
              <a:t>רגשות</a:t>
            </a:r>
            <a:r>
              <a:rPr lang="he-IL" sz="1600" dirty="0">
                <a:latin typeface="Tahoma" panose="020B0604030504040204" pitchFamily="34" charset="0"/>
                <a:ea typeface="Tahoma" panose="020B0604030504040204" pitchFamily="34" charset="0"/>
                <a:cs typeface="Tahoma" panose="020B0604030504040204" pitchFamily="34" charset="0"/>
              </a:rPr>
              <a:t>: המצב הטרגי של הממלכה והעלייה בכוחו של השחקן מעוררים בשחקן רצון </a:t>
            </a:r>
          </a:p>
          <a:p>
            <a:r>
              <a:rPr lang="he-IL" sz="1600" dirty="0">
                <a:latin typeface="Tahoma" panose="020B0604030504040204" pitchFamily="34" charset="0"/>
                <a:ea typeface="Tahoma" panose="020B0604030504040204" pitchFamily="34" charset="0"/>
                <a:cs typeface="Tahoma" panose="020B0604030504040204" pitchFamily="34" charset="0"/>
              </a:rPr>
              <a:t>                  לעזור ולהרגיש אחראי להצלת עולם המשחק.</a:t>
            </a:r>
          </a:p>
          <a:p>
            <a:endParaRPr lang="he-IL" sz="1600" b="1"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startAt="3"/>
            </a:pPr>
            <a:endParaRPr lang="he-IL" sz="1600" b="1"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startAt="3"/>
            </a:pPr>
            <a:endParaRPr lang="he-IL" sz="1600" b="1"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startAt="3"/>
            </a:pPr>
            <a:endParaRPr lang="he-IL" sz="1600" b="1"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startAt="3"/>
            </a:pPr>
            <a:endParaRPr lang="he-IL" sz="1600" b="1"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startAt="3"/>
            </a:pPr>
            <a:r>
              <a:rPr lang="he-IL" sz="1600" b="1" dirty="0">
                <a:latin typeface="Tahoma" panose="020B0604030504040204" pitchFamily="34" charset="0"/>
                <a:ea typeface="Tahoma" panose="020B0604030504040204" pitchFamily="34" charset="0"/>
                <a:cs typeface="Tahoma" panose="020B0604030504040204" pitchFamily="34" charset="0"/>
              </a:rPr>
              <a:t>סיפור-רקע</a:t>
            </a:r>
            <a:r>
              <a:rPr lang="he-IL" sz="1600" dirty="0">
                <a:latin typeface="Tahoma" panose="020B0604030504040204" pitchFamily="34" charset="0"/>
                <a:ea typeface="Tahoma" panose="020B0604030504040204" pitchFamily="34" charset="0"/>
                <a:cs typeface="Tahoma" panose="020B0604030504040204" pitchFamily="34" charset="0"/>
              </a:rPr>
              <a:t>: האופן הייחודי בו הרקע מתגלה בהדרגה דרך חקירה ותיאורי הפריטים </a:t>
            </a:r>
          </a:p>
          <a:p>
            <a:r>
              <a:rPr lang="he-IL" sz="1600" dirty="0">
                <a:latin typeface="Tahoma" panose="020B0604030504040204" pitchFamily="34" charset="0"/>
                <a:ea typeface="Tahoma" panose="020B0604030504040204" pitchFamily="34" charset="0"/>
                <a:cs typeface="Tahoma" panose="020B0604030504040204" pitchFamily="34" charset="0"/>
              </a:rPr>
              <a:t>                         תורם לשכבות העומק של המשחק.</a:t>
            </a:r>
          </a:p>
          <a:p>
            <a:pPr>
              <a:buFont typeface="+mj-lt"/>
              <a:buAutoNum type="arabicPeriod"/>
            </a:pPr>
            <a:endParaRPr lang="he-IL" sz="1600" dirty="0">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endParaRPr lang="he-IL" sz="1600" dirty="0">
              <a:latin typeface="Tahoma" panose="020B0604030504040204" pitchFamily="34" charset="0"/>
              <a:ea typeface="Tahoma" panose="020B0604030504040204" pitchFamily="34" charset="0"/>
              <a:cs typeface="Tahoma" panose="020B0604030504040204" pitchFamily="34" charset="0"/>
            </a:endParaRPr>
          </a:p>
          <a:p>
            <a:endParaRPr lang="he-IL" sz="1600" dirty="0">
              <a:latin typeface="Tahoma" panose="020B0604030504040204" pitchFamily="34" charset="0"/>
              <a:ea typeface="Tahoma" panose="020B0604030504040204" pitchFamily="34" charset="0"/>
              <a:cs typeface="Tahoma" panose="020B0604030504040204" pitchFamily="34" charset="0"/>
            </a:endParaRPr>
          </a:p>
          <a:p>
            <a:pPr>
              <a:buFont typeface="+mj-lt"/>
              <a:buAutoNum type="arabicPeriod"/>
            </a:pPr>
            <a:endParaRPr lang="he-IL" sz="1600" dirty="0">
              <a:latin typeface="Tahoma" panose="020B0604030504040204" pitchFamily="34" charset="0"/>
              <a:ea typeface="Tahoma" panose="020B0604030504040204" pitchFamily="34" charset="0"/>
              <a:cs typeface="Tahoma" panose="020B0604030504040204" pitchFamily="34" charset="0"/>
            </a:endParaRPr>
          </a:p>
          <a:p>
            <a:pPr algn="ctr"/>
            <a:r>
              <a:rPr lang="he-IL" sz="1600" dirty="0">
                <a:latin typeface="Tahoma" panose="020B0604030504040204" pitchFamily="34" charset="0"/>
                <a:ea typeface="Tahoma" panose="020B0604030504040204" pitchFamily="34" charset="0"/>
                <a:cs typeface="Tahoma" panose="020B0604030504040204" pitchFamily="34" charset="0"/>
              </a:rPr>
              <a:t>השילוב בין עולם מעוצב לפרטי פרטים, דמויות ייחודיות, ואווירה רגשית אפלה </a:t>
            </a:r>
          </a:p>
          <a:p>
            <a:pPr algn="ctr"/>
            <a:r>
              <a:rPr lang="he-IL" sz="1600" dirty="0">
                <a:latin typeface="Tahoma" panose="020B0604030504040204" pitchFamily="34" charset="0"/>
                <a:ea typeface="Tahoma" panose="020B0604030504040204" pitchFamily="34" charset="0"/>
                <a:cs typeface="Tahoma" panose="020B0604030504040204" pitchFamily="34" charset="0"/>
              </a:rPr>
              <a:t>מייחד את</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i="1" dirty="0">
                <a:latin typeface="Copperplate Gothic Light" panose="020E0507020206020404" pitchFamily="34" charset="0"/>
                <a:ea typeface="Tahoma" panose="020B0604030504040204" pitchFamily="34" charset="0"/>
                <a:cs typeface="Tahoma" panose="020B0604030504040204" pitchFamily="34" charset="0"/>
              </a:rPr>
              <a:t>Blasphemous</a:t>
            </a:r>
            <a:r>
              <a:rPr lang="en-US" sz="1600" dirty="0">
                <a:latin typeface="Tahoma" panose="020B0604030504040204" pitchFamily="34" charset="0"/>
                <a:ea typeface="Tahoma" panose="020B0604030504040204" pitchFamily="34" charset="0"/>
                <a:cs typeface="Tahoma" panose="020B0604030504040204" pitchFamily="34" charset="0"/>
              </a:rPr>
              <a:t> </a:t>
            </a:r>
            <a:r>
              <a:rPr lang="he-IL" sz="1600" dirty="0">
                <a:latin typeface="Tahoma" panose="020B0604030504040204" pitchFamily="34" charset="0"/>
                <a:ea typeface="Tahoma" panose="020B0604030504040204" pitchFamily="34" charset="0"/>
                <a:cs typeface="Tahoma" panose="020B0604030504040204" pitchFamily="34" charset="0"/>
              </a:rPr>
              <a:t>בז'אנר שלו.</a:t>
            </a:r>
          </a:p>
        </p:txBody>
      </p:sp>
      <p:pic>
        <p:nvPicPr>
          <p:cNvPr id="17410" name="Picture 2" descr="Use links below to save image.">
            <a:extLst>
              <a:ext uri="{FF2B5EF4-FFF2-40B4-BE49-F238E27FC236}">
                <a16:creationId xmlns:a16="http://schemas.microsoft.com/office/drawing/2014/main" id="{C69AFACC-717F-415E-A32F-47F50679D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081" y="3194172"/>
            <a:ext cx="1038314" cy="103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8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8">
                                            <p:txEl>
                                              <p:pRg st="5" end="5"/>
                                            </p:txEl>
                                          </p:spTgt>
                                        </p:tgtEl>
                                        <p:attrNameLst>
                                          <p:attrName>style.visibility</p:attrName>
                                        </p:attrNameLst>
                                      </p:cBhvr>
                                      <p:to>
                                        <p:strVal val="visible"/>
                                      </p:to>
                                    </p:set>
                                    <p:animEffect transition="in" filter="wipe(right)">
                                      <p:cBhvr>
                                        <p:cTn id="7" dur="500"/>
                                        <p:tgtEl>
                                          <p:spTgt spid="2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xEl>
                                              <p:pRg st="10" end="10"/>
                                            </p:txEl>
                                          </p:spTgt>
                                        </p:tgtEl>
                                        <p:attrNameLst>
                                          <p:attrName>style.visibility</p:attrName>
                                        </p:attrNameLst>
                                      </p:cBhvr>
                                      <p:to>
                                        <p:strVal val="visible"/>
                                      </p:to>
                                    </p:set>
                                    <p:animEffect transition="in" filter="wipe(right)">
                                      <p:cBhvr>
                                        <p:cTn id="12" dur="500"/>
                                        <p:tgtEl>
                                          <p:spTgt spid="28">
                                            <p:txEl>
                                              <p:pRg st="10" end="10"/>
                                            </p:txEl>
                                          </p:spTgt>
                                        </p:tgtEl>
                                      </p:cBhvr>
                                    </p:animEffect>
                                  </p:childTnLst>
                                </p:cTn>
                              </p:par>
                              <p:par>
                                <p:cTn id="13" presetID="22" presetClass="entr" presetSubtype="2" fill="hold" nodeType="withEffect">
                                  <p:stCondLst>
                                    <p:cond delay="0"/>
                                  </p:stCondLst>
                                  <p:childTnLst>
                                    <p:set>
                                      <p:cBhvr>
                                        <p:cTn id="14" dur="1" fill="hold">
                                          <p:stCondLst>
                                            <p:cond delay="0"/>
                                          </p:stCondLst>
                                        </p:cTn>
                                        <p:tgtEl>
                                          <p:spTgt spid="28">
                                            <p:txEl>
                                              <p:pRg st="11" end="11"/>
                                            </p:txEl>
                                          </p:spTgt>
                                        </p:tgtEl>
                                        <p:attrNameLst>
                                          <p:attrName>style.visibility</p:attrName>
                                        </p:attrNameLst>
                                      </p:cBhvr>
                                      <p:to>
                                        <p:strVal val="visible"/>
                                      </p:to>
                                    </p:set>
                                    <p:animEffect transition="in" filter="wipe(right)">
                                      <p:cBhvr>
                                        <p:cTn id="15" dur="500"/>
                                        <p:tgtEl>
                                          <p:spTgt spid="28">
                                            <p:txEl>
                                              <p:pRg st="11" end="1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8">
                                            <p:txEl>
                                              <p:pRg st="17" end="17"/>
                                            </p:txEl>
                                          </p:spTgt>
                                        </p:tgtEl>
                                        <p:attrNameLst>
                                          <p:attrName>style.visibility</p:attrName>
                                        </p:attrNameLst>
                                      </p:cBhvr>
                                      <p:to>
                                        <p:strVal val="visible"/>
                                      </p:to>
                                    </p:set>
                                    <p:animEffect transition="in" filter="wipe(right)">
                                      <p:cBhvr>
                                        <p:cTn id="20" dur="500"/>
                                        <p:tgtEl>
                                          <p:spTgt spid="28">
                                            <p:txEl>
                                              <p:pRg st="17" end="17"/>
                                            </p:txEl>
                                          </p:spTgt>
                                        </p:tgtEl>
                                      </p:cBhvr>
                                    </p:animEffect>
                                  </p:childTnLst>
                                </p:cTn>
                              </p:par>
                              <p:par>
                                <p:cTn id="21" presetID="22" presetClass="entr" presetSubtype="2" fill="hold" nodeType="withEffect">
                                  <p:stCondLst>
                                    <p:cond delay="0"/>
                                  </p:stCondLst>
                                  <p:childTnLst>
                                    <p:set>
                                      <p:cBhvr>
                                        <p:cTn id="22" dur="1" fill="hold">
                                          <p:stCondLst>
                                            <p:cond delay="0"/>
                                          </p:stCondLst>
                                        </p:cTn>
                                        <p:tgtEl>
                                          <p:spTgt spid="28">
                                            <p:txEl>
                                              <p:pRg st="18" end="18"/>
                                            </p:txEl>
                                          </p:spTgt>
                                        </p:tgtEl>
                                        <p:attrNameLst>
                                          <p:attrName>style.visibility</p:attrName>
                                        </p:attrNameLst>
                                      </p:cBhvr>
                                      <p:to>
                                        <p:strVal val="visible"/>
                                      </p:to>
                                    </p:set>
                                    <p:animEffect transition="in" filter="wipe(right)">
                                      <p:cBhvr>
                                        <p:cTn id="23" dur="500"/>
                                        <p:tgtEl>
                                          <p:spTgt spid="28">
                                            <p:txEl>
                                              <p:pRg st="18" end="1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8">
                                            <p:txEl>
                                              <p:pRg st="23" end="23"/>
                                            </p:txEl>
                                          </p:spTgt>
                                        </p:tgtEl>
                                        <p:attrNameLst>
                                          <p:attrName>style.visibility</p:attrName>
                                        </p:attrNameLst>
                                      </p:cBhvr>
                                      <p:to>
                                        <p:strVal val="visible"/>
                                      </p:to>
                                    </p:set>
                                    <p:anim calcmode="lin" valueType="num">
                                      <p:cBhvr>
                                        <p:cTn id="28" dur="500" fill="hold"/>
                                        <p:tgtEl>
                                          <p:spTgt spid="28">
                                            <p:txEl>
                                              <p:pRg st="23" end="23"/>
                                            </p:txEl>
                                          </p:spTgt>
                                        </p:tgtEl>
                                        <p:attrNameLst>
                                          <p:attrName>ppt_w</p:attrName>
                                        </p:attrNameLst>
                                      </p:cBhvr>
                                      <p:tavLst>
                                        <p:tav tm="0">
                                          <p:val>
                                            <p:fltVal val="0"/>
                                          </p:val>
                                        </p:tav>
                                        <p:tav tm="100000">
                                          <p:val>
                                            <p:strVal val="#ppt_w"/>
                                          </p:val>
                                        </p:tav>
                                      </p:tavLst>
                                    </p:anim>
                                    <p:anim calcmode="lin" valueType="num">
                                      <p:cBhvr>
                                        <p:cTn id="29" dur="500" fill="hold"/>
                                        <p:tgtEl>
                                          <p:spTgt spid="28">
                                            <p:txEl>
                                              <p:pRg st="23" end="23"/>
                                            </p:txEl>
                                          </p:spTgt>
                                        </p:tgtEl>
                                        <p:attrNameLst>
                                          <p:attrName>ppt_h</p:attrName>
                                        </p:attrNameLst>
                                      </p:cBhvr>
                                      <p:tavLst>
                                        <p:tav tm="0">
                                          <p:val>
                                            <p:fltVal val="0"/>
                                          </p:val>
                                        </p:tav>
                                        <p:tav tm="100000">
                                          <p:val>
                                            <p:strVal val="#ppt_h"/>
                                          </p:val>
                                        </p:tav>
                                      </p:tavLst>
                                    </p:anim>
                                    <p:animEffect transition="in" filter="fade">
                                      <p:cBhvr>
                                        <p:cTn id="30" dur="500"/>
                                        <p:tgtEl>
                                          <p:spTgt spid="28">
                                            <p:txEl>
                                              <p:pRg st="23" end="23"/>
                                            </p:txEl>
                                          </p:spTgt>
                                        </p:tgtEl>
                                      </p:cBhvr>
                                    </p:animEffect>
                                  </p:childTnLst>
                                </p:cTn>
                              </p:par>
                              <p:par>
                                <p:cTn id="31" presetID="53" presetClass="entr" presetSubtype="16" fill="hold" nodeType="withEffect">
                                  <p:stCondLst>
                                    <p:cond delay="0"/>
                                  </p:stCondLst>
                                  <p:childTnLst>
                                    <p:set>
                                      <p:cBhvr>
                                        <p:cTn id="32" dur="1" fill="hold">
                                          <p:stCondLst>
                                            <p:cond delay="0"/>
                                          </p:stCondLst>
                                        </p:cTn>
                                        <p:tgtEl>
                                          <p:spTgt spid="28">
                                            <p:txEl>
                                              <p:pRg st="24" end="24"/>
                                            </p:txEl>
                                          </p:spTgt>
                                        </p:tgtEl>
                                        <p:attrNameLst>
                                          <p:attrName>style.visibility</p:attrName>
                                        </p:attrNameLst>
                                      </p:cBhvr>
                                      <p:to>
                                        <p:strVal val="visible"/>
                                      </p:to>
                                    </p:set>
                                    <p:anim calcmode="lin" valueType="num">
                                      <p:cBhvr>
                                        <p:cTn id="33" dur="500" fill="hold"/>
                                        <p:tgtEl>
                                          <p:spTgt spid="28">
                                            <p:txEl>
                                              <p:pRg st="24" end="24"/>
                                            </p:txEl>
                                          </p:spTgt>
                                        </p:tgtEl>
                                        <p:attrNameLst>
                                          <p:attrName>ppt_w</p:attrName>
                                        </p:attrNameLst>
                                      </p:cBhvr>
                                      <p:tavLst>
                                        <p:tav tm="0">
                                          <p:val>
                                            <p:fltVal val="0"/>
                                          </p:val>
                                        </p:tav>
                                        <p:tav tm="100000">
                                          <p:val>
                                            <p:strVal val="#ppt_w"/>
                                          </p:val>
                                        </p:tav>
                                      </p:tavLst>
                                    </p:anim>
                                    <p:anim calcmode="lin" valueType="num">
                                      <p:cBhvr>
                                        <p:cTn id="34" dur="500" fill="hold"/>
                                        <p:tgtEl>
                                          <p:spTgt spid="28">
                                            <p:txEl>
                                              <p:pRg st="24" end="24"/>
                                            </p:txEl>
                                          </p:spTgt>
                                        </p:tgtEl>
                                        <p:attrNameLst>
                                          <p:attrName>ppt_h</p:attrName>
                                        </p:attrNameLst>
                                      </p:cBhvr>
                                      <p:tavLst>
                                        <p:tav tm="0">
                                          <p:val>
                                            <p:fltVal val="0"/>
                                          </p:val>
                                        </p:tav>
                                        <p:tav tm="100000">
                                          <p:val>
                                            <p:strVal val="#ppt_h"/>
                                          </p:val>
                                        </p:tav>
                                      </p:tavLst>
                                    </p:anim>
                                    <p:animEffect transition="in" filter="fade">
                                      <p:cBhvr>
                                        <p:cTn id="35" dur="500"/>
                                        <p:tgtEl>
                                          <p:spTgt spid="28">
                                            <p:txEl>
                                              <p:pRg st="24" end="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7" name="כותרת 1">
            <a:extLst>
              <a:ext uri="{FF2B5EF4-FFF2-40B4-BE49-F238E27FC236}">
                <a16:creationId xmlns:a16="http://schemas.microsoft.com/office/drawing/2014/main" id="{5C925DE7-1CE9-4A23-8760-C4602050164B}"/>
              </a:ext>
            </a:extLst>
          </p:cNvPr>
          <p:cNvSpPr>
            <a:spLocks noGrp="1"/>
          </p:cNvSpPr>
          <p:nvPr>
            <p:ph type="title"/>
          </p:nvPr>
        </p:nvSpPr>
        <p:spPr>
          <a:xfrm>
            <a:off x="1890713" y="1877299"/>
            <a:ext cx="8410574" cy="3103401"/>
          </a:xfrm>
        </p:spPr>
        <p:txBody>
          <a:bodyPr anchor="ctr">
            <a:normAutofit/>
          </a:bodyPr>
          <a:lstStyle/>
          <a:p>
            <a:pPr algn="ctr"/>
            <a:r>
              <a:rPr lang="he-IL" sz="6600" b="1" dirty="0">
                <a:latin typeface="Tahoma" panose="020B0604030504040204" pitchFamily="34" charset="0"/>
                <a:ea typeface="Tahoma" panose="020B0604030504040204" pitchFamily="34" charset="0"/>
                <a:cs typeface="Tahoma" panose="020B0604030504040204" pitchFamily="34" charset="0"/>
              </a:rPr>
              <a:t>תודה על ההקשבה!</a:t>
            </a:r>
          </a:p>
        </p:txBody>
      </p:sp>
    </p:spTree>
    <p:extLst>
      <p:ext uri="{BB962C8B-B14F-4D97-AF65-F5344CB8AC3E}">
        <p14:creationId xmlns:p14="http://schemas.microsoft.com/office/powerpoint/2010/main" val="3318115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מלבן 41">
            <a:extLst>
              <a:ext uri="{FF2B5EF4-FFF2-40B4-BE49-F238E27FC236}">
                <a16:creationId xmlns:a16="http://schemas.microsoft.com/office/drawing/2014/main" id="{19DCA068-8374-49A9-A280-B67E35F6444C}"/>
              </a:ext>
            </a:extLst>
          </p:cNvPr>
          <p:cNvSpPr/>
          <p:nvPr/>
        </p:nvSpPr>
        <p:spPr>
          <a:xfrm>
            <a:off x="0" y="0"/>
            <a:ext cx="12192078"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כותרת 1">
            <a:extLst>
              <a:ext uri="{FF2B5EF4-FFF2-40B4-BE49-F238E27FC236}">
                <a16:creationId xmlns:a16="http://schemas.microsoft.com/office/drawing/2014/main" id="{FB8CE103-A9A0-413B-A43E-3432F9070B8D}"/>
              </a:ext>
            </a:extLst>
          </p:cNvPr>
          <p:cNvSpPr>
            <a:spLocks noGrp="1"/>
          </p:cNvSpPr>
          <p:nvPr>
            <p:ph type="title"/>
          </p:nvPr>
        </p:nvSpPr>
        <p:spPr>
          <a:xfrm>
            <a:off x="4428370" y="267678"/>
            <a:ext cx="3335258" cy="817972"/>
          </a:xfrm>
          <a:noFill/>
        </p:spPr>
        <p:txBody>
          <a:bodyPr vert="horz" lIns="91440" tIns="45720" rIns="91440" bIns="45720" rtlCol="0" anchor="t">
            <a:normAutofit/>
          </a:bodyPr>
          <a:lstStyle/>
          <a:p>
            <a:pPr algn="ctr" rtl="0"/>
            <a:r>
              <a:rPr lang="he-IL" sz="4000" b="1" kern="1200" dirty="0">
                <a:solidFill>
                  <a:schemeClr val="bg1"/>
                </a:solidFill>
                <a:latin typeface="Tahoma" panose="020B0604030504040204" pitchFamily="34" charset="0"/>
                <a:ea typeface="Tahoma" panose="020B0604030504040204" pitchFamily="34" charset="0"/>
                <a:cs typeface="Tahoma" panose="020B0604030504040204" pitchFamily="34" charset="0"/>
              </a:rPr>
              <a:t>טיזר למשחק</a:t>
            </a:r>
            <a:endParaRPr lang="en-US" sz="4000" b="1" kern="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0" name="מדיה מקוונת 9" title="Blasphemous - Announcement Trailer | PS4">
            <a:hlinkClick r:id="" action="ppaction://media"/>
            <a:extLst>
              <a:ext uri="{FF2B5EF4-FFF2-40B4-BE49-F238E27FC236}">
                <a16:creationId xmlns:a16="http://schemas.microsoft.com/office/drawing/2014/main" id="{59088536-2F57-4F6B-AECE-F0BC65ED32C6}"/>
              </a:ext>
            </a:extLst>
          </p:cNvPr>
          <p:cNvPicPr>
            <a:picLocks noRot="1" noChangeAspect="1"/>
          </p:cNvPicPr>
          <p:nvPr>
            <a:videoFile r:link="rId1"/>
          </p:nvPr>
        </p:nvPicPr>
        <p:blipFill>
          <a:blip r:embed="rId4"/>
          <a:stretch>
            <a:fillRect/>
          </a:stretch>
        </p:blipFill>
        <p:spPr>
          <a:xfrm>
            <a:off x="1885253" y="1300912"/>
            <a:ext cx="8421493" cy="4758144"/>
          </a:xfrm>
          <a:prstGeom prst="rect">
            <a:avLst/>
          </a:prstGeom>
        </p:spPr>
      </p:pic>
      <p:pic>
        <p:nvPicPr>
          <p:cNvPr id="3" name="תמונה 2">
            <a:extLst>
              <a:ext uri="{FF2B5EF4-FFF2-40B4-BE49-F238E27FC236}">
                <a16:creationId xmlns:a16="http://schemas.microsoft.com/office/drawing/2014/main" id="{F4482C24-C74D-4359-9043-63C4DB17C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369">
            <a:off x="1316488" y="721977"/>
            <a:ext cx="1521643" cy="1521643"/>
          </a:xfrm>
          <a:prstGeom prst="rect">
            <a:avLst/>
          </a:prstGeom>
        </p:spPr>
      </p:pic>
      <p:pic>
        <p:nvPicPr>
          <p:cNvPr id="48" name="תמונה 47">
            <a:extLst>
              <a:ext uri="{FF2B5EF4-FFF2-40B4-BE49-F238E27FC236}">
                <a16:creationId xmlns:a16="http://schemas.microsoft.com/office/drawing/2014/main" id="{41D76D60-4AFA-43DE-BE08-51D2C29236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041118">
            <a:off x="9302267" y="5110212"/>
            <a:ext cx="1521643" cy="1521643"/>
          </a:xfrm>
          <a:prstGeom prst="rect">
            <a:avLst/>
          </a:prstGeom>
        </p:spPr>
      </p:pic>
    </p:spTree>
    <p:extLst>
      <p:ext uri="{BB962C8B-B14F-4D97-AF65-F5344CB8AC3E}">
        <p14:creationId xmlns:p14="http://schemas.microsoft.com/office/powerpoint/2010/main" val="157007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0"/>
                                        </p:tgtEl>
                                      </p:cBhvr>
                                    </p:cmd>
                                  </p:childTnLst>
                                </p:cTn>
                              </p:par>
                            </p:childTnLst>
                          </p:cTn>
                        </p:par>
                      </p:childTnLst>
                    </p:cTn>
                  </p:par>
                </p:childTnLst>
              </p:cTn>
              <p:nextCondLst>
                <p:cond evt="onClick" delay="0">
                  <p:tgtEl>
                    <p:spTgt spid="40"/>
                  </p:tgtEl>
                </p:cond>
              </p:nextCondLst>
            </p:seq>
            <p:video>
              <p:cMediaNode vol="80000">
                <p:cTn id="12" fill="hold" display="0">
                  <p:stCondLst>
                    <p:cond delay="indefinite"/>
                  </p:stCondLst>
                </p:cTn>
                <p:tgtEl>
                  <p:spTgt spid="4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421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כותרת 1">
            <a:extLst>
              <a:ext uri="{FF2B5EF4-FFF2-40B4-BE49-F238E27FC236}">
                <a16:creationId xmlns:a16="http://schemas.microsoft.com/office/drawing/2014/main" id="{1EFADB3D-7ECD-47C6-8106-BA867CE6299E}"/>
              </a:ext>
            </a:extLst>
          </p:cNvPr>
          <p:cNvSpPr txBox="1">
            <a:spLocks/>
          </p:cNvSpPr>
          <p:nvPr/>
        </p:nvSpPr>
        <p:spPr>
          <a:xfrm>
            <a:off x="417145" y="2281635"/>
            <a:ext cx="2910906" cy="9871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אתגר</a:t>
            </a:r>
          </a:p>
        </p:txBody>
      </p:sp>
      <p:pic>
        <p:nvPicPr>
          <p:cNvPr id="12" name="תמונה 11" descr="תמונה שמכילה קו, עיצוב&#10;&#10;התיאור נוצר באופן אוטומטי">
            <a:extLst>
              <a:ext uri="{FF2B5EF4-FFF2-40B4-BE49-F238E27FC236}">
                <a16:creationId xmlns:a16="http://schemas.microsoft.com/office/drawing/2014/main" id="{4F0C15DA-36C5-4988-A813-BA71D153B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438" y="3268737"/>
            <a:ext cx="1203518" cy="1203518"/>
          </a:xfrm>
          <a:prstGeom prst="rect">
            <a:avLst/>
          </a:prstGeom>
        </p:spPr>
      </p:pic>
      <p:sp>
        <p:nvSpPr>
          <p:cNvPr id="14" name="מציין מיקום תוכן 2">
            <a:extLst>
              <a:ext uri="{FF2B5EF4-FFF2-40B4-BE49-F238E27FC236}">
                <a16:creationId xmlns:a16="http://schemas.microsoft.com/office/drawing/2014/main" id="{A6CED7D2-2C13-4E14-9871-F041B5D1FC66}"/>
              </a:ext>
            </a:extLst>
          </p:cNvPr>
          <p:cNvSpPr>
            <a:spLocks noGrp="1"/>
          </p:cNvSpPr>
          <p:nvPr>
            <p:ph idx="1"/>
          </p:nvPr>
        </p:nvSpPr>
        <p:spPr>
          <a:xfrm>
            <a:off x="7306323" y="150777"/>
            <a:ext cx="4763290" cy="435114"/>
          </a:xfrm>
        </p:spPr>
        <p:txBody>
          <a:bodyPr>
            <a:normAutofit/>
          </a:bodyPr>
          <a:lstStyle/>
          <a:p>
            <a:pPr marL="0" indent="0">
              <a:lnSpc>
                <a:spcPct val="107000"/>
              </a:lnSpc>
              <a:buNone/>
            </a:pPr>
            <a:r>
              <a:rPr lang="he-IL" sz="1800" dirty="0">
                <a:latin typeface="Tahoma" panose="020B0604030504040204" pitchFamily="34" charset="0"/>
                <a:ea typeface="Tahoma" panose="020B0604030504040204" pitchFamily="34" charset="0"/>
                <a:cs typeface="Tahoma" panose="020B0604030504040204" pitchFamily="34" charset="0"/>
              </a:rPr>
              <a:t>הכישורים הנדרשים בכדי לשחק במשחק הם:</a:t>
            </a: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6" name="מציין מיקום תוכן 2">
            <a:extLst>
              <a:ext uri="{FF2B5EF4-FFF2-40B4-BE49-F238E27FC236}">
                <a16:creationId xmlns:a16="http://schemas.microsoft.com/office/drawing/2014/main" id="{4172BEC3-FCF7-4034-AFFD-56A0B18AC0F7}"/>
              </a:ext>
            </a:extLst>
          </p:cNvPr>
          <p:cNvSpPr txBox="1">
            <a:spLocks/>
          </p:cNvSpPr>
          <p:nvPr/>
        </p:nvSpPr>
        <p:spPr>
          <a:xfrm>
            <a:off x="4524866" y="694735"/>
            <a:ext cx="6665857" cy="1104979"/>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שליטה בתזמון:</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במהלך קרב, על השחקן להבין מתי הרגעים הנכונים לתקוף, להתחמק ולהשתמש ביכולות.</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7" name="מציין מיקום תוכן 2">
            <a:extLst>
              <a:ext uri="{FF2B5EF4-FFF2-40B4-BE49-F238E27FC236}">
                <a16:creationId xmlns:a16="http://schemas.microsoft.com/office/drawing/2014/main" id="{EB7E5B9A-24E0-4679-B4A9-651158D34ECB}"/>
              </a:ext>
            </a:extLst>
          </p:cNvPr>
          <p:cNvSpPr txBox="1">
            <a:spLocks/>
          </p:cNvSpPr>
          <p:nvPr/>
        </p:nvSpPr>
        <p:spPr>
          <a:xfrm>
            <a:off x="4411744" y="1849935"/>
            <a:ext cx="6778979" cy="1104979"/>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תנועה חכמה על פלטפורמות:</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על השחקן לתכנן קפיצות מדויקות בין הפלטפורמות השונות ולדעת להתחמק ממלכודות קטלניות.</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8" name="מציין מיקום תוכן 2">
            <a:extLst>
              <a:ext uri="{FF2B5EF4-FFF2-40B4-BE49-F238E27FC236}">
                <a16:creationId xmlns:a16="http://schemas.microsoft.com/office/drawing/2014/main" id="{C74491C9-2911-469B-A804-64185C5507EE}"/>
              </a:ext>
            </a:extLst>
          </p:cNvPr>
          <p:cNvSpPr txBox="1">
            <a:spLocks/>
          </p:cNvSpPr>
          <p:nvPr/>
        </p:nvSpPr>
        <p:spPr>
          <a:xfrm>
            <a:off x="4524866" y="3058787"/>
            <a:ext cx="6665857" cy="1104979"/>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ניהול משאבים:</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השחקן צריך להכיר את ההגבלות שיש על משאביו ולדעת להשתמש בהם בחכמה עד נק' השמירה הבאה.</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9" name="מציין מיקום תוכן 2">
            <a:extLst>
              <a:ext uri="{FF2B5EF4-FFF2-40B4-BE49-F238E27FC236}">
                <a16:creationId xmlns:a16="http://schemas.microsoft.com/office/drawing/2014/main" id="{1B7981B3-589F-41C0-9823-2AF21C72B2FA}"/>
              </a:ext>
            </a:extLst>
          </p:cNvPr>
          <p:cNvSpPr txBox="1">
            <a:spLocks/>
          </p:cNvSpPr>
          <p:nvPr/>
        </p:nvSpPr>
        <p:spPr>
          <a:xfrm>
            <a:off x="4317476" y="4217494"/>
            <a:ext cx="6873247" cy="1104979"/>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חקירה:</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על מנת לגלות את שדרוגים חדשים ואת סודות המשחק, על השחקן לנוע בסקרנות לכל אורך המפה.</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0" name="מציין מיקום תוכן 2">
            <a:extLst>
              <a:ext uri="{FF2B5EF4-FFF2-40B4-BE49-F238E27FC236}">
                <a16:creationId xmlns:a16="http://schemas.microsoft.com/office/drawing/2014/main" id="{7972DEE6-DA53-4BF4-BB44-5E5524C34816}"/>
              </a:ext>
            </a:extLst>
          </p:cNvPr>
          <p:cNvSpPr txBox="1">
            <a:spLocks/>
          </p:cNvSpPr>
          <p:nvPr/>
        </p:nvSpPr>
        <p:spPr>
          <a:xfrm>
            <a:off x="4317476" y="5426346"/>
            <a:ext cx="6873247" cy="1280877"/>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סבלנות (</a:t>
            </a:r>
            <a:r>
              <a:rPr lang="he-IL" sz="1600" b="1"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he-IL" sz="1600" b="1" dirty="0">
                <a:latin typeface="Tahoma" panose="020B0604030504040204" pitchFamily="34" charset="0"/>
                <a:ea typeface="Tahoma" panose="020B0604030504040204" pitchFamily="34" charset="0"/>
                <a:cs typeface="Tahoma" panose="020B0604030504040204" pitchFamily="34" charset="0"/>
              </a:rPr>
              <a:t>):</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המשחק מאתגר ולא סלחני, לכן השחקן ימצא את עצמו מנסה שוב ושוב עד שישלוט בכל הנ"ל בכדי לעבור את כל שלבי המשחק. </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Keys ">
            <a:extLst>
              <a:ext uri="{FF2B5EF4-FFF2-40B4-BE49-F238E27FC236}">
                <a16:creationId xmlns:a16="http://schemas.microsoft.com/office/drawing/2014/main" id="{9110BEFA-2E8C-4ADB-AC94-D574AF854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0045" y="3315110"/>
            <a:ext cx="537831" cy="5378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untain hiking ">
            <a:extLst>
              <a:ext uri="{FF2B5EF4-FFF2-40B4-BE49-F238E27FC236}">
                <a16:creationId xmlns:a16="http://schemas.microsoft.com/office/drawing/2014/main" id="{2E9E7992-DAED-4D5C-BD82-FBE43D118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3168" y="4472255"/>
            <a:ext cx="537831" cy="5378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ditation ">
            <a:extLst>
              <a:ext uri="{FF2B5EF4-FFF2-40B4-BE49-F238E27FC236}">
                <a16:creationId xmlns:a16="http://schemas.microsoft.com/office/drawing/2014/main" id="{B06C4D03-5BFA-42C7-AD6B-D9852677EA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4161" y="56294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ifficulties ">
            <a:extLst>
              <a:ext uri="{FF2B5EF4-FFF2-40B4-BE49-F238E27FC236}">
                <a16:creationId xmlns:a16="http://schemas.microsoft.com/office/drawing/2014/main" id="{DBC6C968-29B2-4CAB-B739-5D84262ED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34161" y="203790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urglass ">
            <a:extLst>
              <a:ext uri="{FF2B5EF4-FFF2-40B4-BE49-F238E27FC236}">
                <a16:creationId xmlns:a16="http://schemas.microsoft.com/office/drawing/2014/main" id="{E6C885B9-404D-4D9D-965C-3C207EC25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0045" y="989037"/>
            <a:ext cx="528910" cy="52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00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4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wipe(right)">
                                      <p:cBhvr>
                                        <p:cTn id="10" dur="100"/>
                                        <p:tgtEl>
                                          <p:spTgt spid="10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36"/>
                                        </p:tgtEl>
                                        <p:attrNameLst>
                                          <p:attrName>style.visibility</p:attrName>
                                        </p:attrNameLst>
                                      </p:cBhvr>
                                      <p:to>
                                        <p:strVal val="visible"/>
                                      </p:to>
                                    </p:set>
                                    <p:animEffect transition="in" filter="wipe(right)">
                                      <p:cBhvr>
                                        <p:cTn id="15" dur="100"/>
                                        <p:tgtEl>
                                          <p:spTgt spid="1036"/>
                                        </p:tgtEl>
                                      </p:cBhvr>
                                    </p:animEffect>
                                  </p:childTnLst>
                                </p:cTn>
                              </p:par>
                              <p:par>
                                <p:cTn id="16" presetID="22" presetClass="entr" presetSubtype="2" fill="hold" grpId="0" nodeType="withEffect">
                                  <p:stCondLst>
                                    <p:cond delay="100"/>
                                  </p:stCondLst>
                                  <p:childTnLst>
                                    <p:set>
                                      <p:cBhvr>
                                        <p:cTn id="17" dur="1" fill="hold">
                                          <p:stCondLst>
                                            <p:cond delay="0"/>
                                          </p:stCondLst>
                                        </p:cTn>
                                        <p:tgtEl>
                                          <p:spTgt spid="17"/>
                                        </p:tgtEl>
                                        <p:attrNameLst>
                                          <p:attrName>style.visibility</p:attrName>
                                        </p:attrNameLst>
                                      </p:cBhvr>
                                      <p:to>
                                        <p:strVal val="visible"/>
                                      </p:to>
                                    </p:set>
                                    <p:animEffect transition="in" filter="wipe(right)">
                                      <p:cBhvr>
                                        <p:cTn id="18" dur="4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wipe(right)">
                                      <p:cBhvr>
                                        <p:cTn id="23" dur="100"/>
                                        <p:tgtEl>
                                          <p:spTgt spid="1028"/>
                                        </p:tgtEl>
                                      </p:cBhvr>
                                    </p:animEffect>
                                  </p:childTnLst>
                                </p:cTn>
                              </p:par>
                              <p:par>
                                <p:cTn id="24" presetID="22" presetClass="entr" presetSubtype="2" fill="hold" grpId="0" nodeType="withEffect">
                                  <p:stCondLst>
                                    <p:cond delay="10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4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wipe(right)">
                                      <p:cBhvr>
                                        <p:cTn id="31" dur="100"/>
                                        <p:tgtEl>
                                          <p:spTgt spid="1030"/>
                                        </p:tgtEl>
                                      </p:cBhvr>
                                    </p:animEffect>
                                  </p:childTnLst>
                                </p:cTn>
                              </p:par>
                              <p:par>
                                <p:cTn id="32" presetID="22" presetClass="entr" presetSubtype="2" fill="hold" grpId="0" nodeType="withEffect">
                                  <p:stCondLst>
                                    <p:cond delay="100"/>
                                  </p:stCondLst>
                                  <p:childTnLst>
                                    <p:set>
                                      <p:cBhvr>
                                        <p:cTn id="33" dur="1" fill="hold">
                                          <p:stCondLst>
                                            <p:cond delay="0"/>
                                          </p:stCondLst>
                                        </p:cTn>
                                        <p:tgtEl>
                                          <p:spTgt spid="19"/>
                                        </p:tgtEl>
                                        <p:attrNameLst>
                                          <p:attrName>style.visibility</p:attrName>
                                        </p:attrNameLst>
                                      </p:cBhvr>
                                      <p:to>
                                        <p:strVal val="visible"/>
                                      </p:to>
                                    </p:set>
                                    <p:animEffect transition="in" filter="wipe(right)">
                                      <p:cBhvr>
                                        <p:cTn id="34" dur="4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034"/>
                                        </p:tgtEl>
                                        <p:attrNameLst>
                                          <p:attrName>style.visibility</p:attrName>
                                        </p:attrNameLst>
                                      </p:cBhvr>
                                      <p:to>
                                        <p:strVal val="visible"/>
                                      </p:to>
                                    </p:set>
                                    <p:animEffect transition="in" filter="wipe(right)">
                                      <p:cBhvr>
                                        <p:cTn id="39" dur="100"/>
                                        <p:tgtEl>
                                          <p:spTgt spid="1034"/>
                                        </p:tgtEl>
                                      </p:cBhvr>
                                    </p:animEffect>
                                  </p:childTnLst>
                                </p:cTn>
                              </p:par>
                              <p:par>
                                <p:cTn id="40" presetID="22" presetClass="entr" presetSubtype="2" fill="hold" grpId="0" nodeType="withEffect">
                                  <p:stCondLst>
                                    <p:cond delay="100"/>
                                  </p:stCondLst>
                                  <p:childTnLst>
                                    <p:set>
                                      <p:cBhvr>
                                        <p:cTn id="41" dur="1" fill="hold">
                                          <p:stCondLst>
                                            <p:cond delay="0"/>
                                          </p:stCondLst>
                                        </p:cTn>
                                        <p:tgtEl>
                                          <p:spTgt spid="20"/>
                                        </p:tgtEl>
                                        <p:attrNameLst>
                                          <p:attrName>style.visibility</p:attrName>
                                        </p:attrNameLst>
                                      </p:cBhvr>
                                      <p:to>
                                        <p:strVal val="visible"/>
                                      </p:to>
                                    </p:set>
                                    <p:animEffect transition="in" filter="wipe(right)">
                                      <p:cBhvr>
                                        <p:cTn id="42" dur="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421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כותרת 1">
            <a:extLst>
              <a:ext uri="{FF2B5EF4-FFF2-40B4-BE49-F238E27FC236}">
                <a16:creationId xmlns:a16="http://schemas.microsoft.com/office/drawing/2014/main" id="{1EFADB3D-7ECD-47C6-8106-BA867CE6299E}"/>
              </a:ext>
            </a:extLst>
          </p:cNvPr>
          <p:cNvSpPr txBox="1">
            <a:spLocks/>
          </p:cNvSpPr>
          <p:nvPr/>
        </p:nvSpPr>
        <p:spPr>
          <a:xfrm>
            <a:off x="417145" y="2281635"/>
            <a:ext cx="2910906" cy="9871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3600" b="1">
                <a:solidFill>
                  <a:schemeClr val="bg1"/>
                </a:solidFill>
                <a:latin typeface="Tahoma" panose="020B0604030504040204" pitchFamily="34" charset="0"/>
                <a:ea typeface="Tahoma" panose="020B0604030504040204" pitchFamily="34" charset="0"/>
                <a:cs typeface="Tahoma" panose="020B0604030504040204" pitchFamily="34" charset="0"/>
              </a:rPr>
              <a:t>אתגר</a:t>
            </a:r>
            <a:endPar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2" name="תמונה 11" descr="תמונה שמכילה קו, עיצוב&#10;&#10;התיאור נוצר באופן אוטומטי">
            <a:extLst>
              <a:ext uri="{FF2B5EF4-FFF2-40B4-BE49-F238E27FC236}">
                <a16:creationId xmlns:a16="http://schemas.microsoft.com/office/drawing/2014/main" id="{4F0C15DA-36C5-4988-A813-BA71D153B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438" y="3268737"/>
            <a:ext cx="1203518" cy="1203518"/>
          </a:xfrm>
          <a:prstGeom prst="rect">
            <a:avLst/>
          </a:prstGeom>
        </p:spPr>
      </p:pic>
      <p:sp>
        <p:nvSpPr>
          <p:cNvPr id="13" name="מציין מיקום תוכן 2">
            <a:extLst>
              <a:ext uri="{FF2B5EF4-FFF2-40B4-BE49-F238E27FC236}">
                <a16:creationId xmlns:a16="http://schemas.microsoft.com/office/drawing/2014/main" id="{413F6606-8DD8-4C3B-A2AB-289E2DC8EB74}"/>
              </a:ext>
            </a:extLst>
          </p:cNvPr>
          <p:cNvSpPr>
            <a:spLocks noGrp="1"/>
          </p:cNvSpPr>
          <p:nvPr>
            <p:ph idx="1"/>
          </p:nvPr>
        </p:nvSpPr>
        <p:spPr>
          <a:xfrm>
            <a:off x="3968685" y="242877"/>
            <a:ext cx="8063221" cy="3627619"/>
          </a:xfrm>
        </p:spPr>
        <p:txBody>
          <a:bodyPr>
            <a:normAutofit/>
          </a:bodyPr>
          <a:lstStyle/>
          <a:p>
            <a:pPr>
              <a:lnSpc>
                <a:spcPct val="107000"/>
              </a:lnSpc>
              <a:buFont typeface="Courier New" panose="02070309020205020404" pitchFamily="49" charset="0"/>
              <a:buChar char="o"/>
            </a:pPr>
            <a:r>
              <a:rPr lang="he-IL" sz="1800" dirty="0">
                <a:effectLst/>
                <a:latin typeface="Tahoma" panose="020B0604030504040204" pitchFamily="34" charset="0"/>
                <a:ea typeface="Tahoma" panose="020B0604030504040204" pitchFamily="34" charset="0"/>
                <a:cs typeface="Tahoma" panose="020B0604030504040204" pitchFamily="34" charset="0"/>
              </a:rPr>
              <a:t>רמת הקושי במשחק אינה ניתנת לבחירה. המשחק מתוכנן להיות מאתגר באופן אחיד לכל אורכו, בסגנון המזכיר את משחקי ה-</a:t>
            </a:r>
            <a:r>
              <a:rPr lang="en-US" sz="1800" dirty="0" err="1">
                <a:effectLst/>
                <a:latin typeface="Tahoma" panose="020B0604030504040204" pitchFamily="34" charset="0"/>
                <a:ea typeface="Tahoma" panose="020B0604030504040204" pitchFamily="34" charset="0"/>
                <a:cs typeface="Tahoma" panose="020B0604030504040204" pitchFamily="34" charset="0"/>
              </a:rPr>
              <a:t>Soulslike</a:t>
            </a:r>
            <a:r>
              <a:rPr lang="he-IL" sz="1800" dirty="0">
                <a:effectLst/>
                <a:latin typeface="Tahoma" panose="020B0604030504040204" pitchFamily="34" charset="0"/>
                <a:ea typeface="Tahoma" panose="020B0604030504040204" pitchFamily="34" charset="0"/>
                <a:cs typeface="Tahoma" panose="020B0604030504040204" pitchFamily="34" charset="0"/>
              </a:rPr>
              <a:t>.</a:t>
            </a:r>
            <a:endParaRPr lang="he-IL" sz="1800" dirty="0">
              <a:latin typeface="Tahoma" panose="020B0604030504040204" pitchFamily="34" charset="0"/>
              <a:ea typeface="Tahoma" panose="020B0604030504040204" pitchFamily="34" charset="0"/>
              <a:cs typeface="Tahoma" panose="020B0604030504040204" pitchFamily="34" charset="0"/>
            </a:endParaRPr>
          </a:p>
          <a:p>
            <a:pPr>
              <a:lnSpc>
                <a:spcPct val="107000"/>
              </a:lnSpc>
              <a:buFont typeface="Courier New" panose="02070309020205020404" pitchFamily="49" charset="0"/>
              <a:buChar char="o"/>
            </a:pPr>
            <a:r>
              <a:rPr lang="he-IL" sz="1800" dirty="0">
                <a:latin typeface="Tahoma" panose="020B0604030504040204" pitchFamily="34" charset="0"/>
                <a:ea typeface="Tahoma" panose="020B0604030504040204" pitchFamily="34" charset="0"/>
                <a:cs typeface="Tahoma" panose="020B0604030504040204" pitchFamily="34" charset="0"/>
              </a:rPr>
              <a:t>עם זאת, המשחק כן מבצע התאמת קושי דינאמית לאורכו בדרכים הבאות:</a:t>
            </a:r>
          </a:p>
        </p:txBody>
      </p:sp>
      <p:sp>
        <p:nvSpPr>
          <p:cNvPr id="15" name="מציין מיקום תוכן 2">
            <a:extLst>
              <a:ext uri="{FF2B5EF4-FFF2-40B4-BE49-F238E27FC236}">
                <a16:creationId xmlns:a16="http://schemas.microsoft.com/office/drawing/2014/main" id="{06FF31D2-B9B3-49B2-83C7-B406EE1758B4}"/>
              </a:ext>
            </a:extLst>
          </p:cNvPr>
          <p:cNvSpPr txBox="1">
            <a:spLocks/>
          </p:cNvSpPr>
          <p:nvPr/>
        </p:nvSpPr>
        <p:spPr>
          <a:xfrm>
            <a:off x="7860051" y="1832889"/>
            <a:ext cx="3948650" cy="1104979"/>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אויבים חדשים וחזקים יותר:</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לאורך המשחק, מוצגים אויבים חדשים עם יכולות יותר מסוכנות שמצריכות מהשחקן יותר זהירות לעומת הקודמים.</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1" name="מציין מיקום תוכן 2">
            <a:extLst>
              <a:ext uri="{FF2B5EF4-FFF2-40B4-BE49-F238E27FC236}">
                <a16:creationId xmlns:a16="http://schemas.microsoft.com/office/drawing/2014/main" id="{091C2783-4597-4A61-8DC2-2F6A0F117FF2}"/>
              </a:ext>
            </a:extLst>
          </p:cNvPr>
          <p:cNvSpPr txBox="1">
            <a:spLocks/>
          </p:cNvSpPr>
          <p:nvPr/>
        </p:nvSpPr>
        <p:spPr>
          <a:xfrm>
            <a:off x="4121674" y="3627960"/>
            <a:ext cx="3948651" cy="1104979"/>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חידוש והעלאת תדירות של מלכודות:</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בשלבים מתקדמים יותר השחקן נדרש לשים יותר תשומת לב למלכודות ואתגרי פלטפורמה במקביל ללחימה.</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תוכן 2">
            <a:extLst>
              <a:ext uri="{FF2B5EF4-FFF2-40B4-BE49-F238E27FC236}">
                <a16:creationId xmlns:a16="http://schemas.microsoft.com/office/drawing/2014/main" id="{5B4A2D4F-BD50-47E6-B5C2-42A5249292BB}"/>
              </a:ext>
            </a:extLst>
          </p:cNvPr>
          <p:cNvSpPr txBox="1">
            <a:spLocks/>
          </p:cNvSpPr>
          <p:nvPr/>
        </p:nvSpPr>
        <p:spPr>
          <a:xfrm>
            <a:off x="7643596" y="5454451"/>
            <a:ext cx="4165105" cy="1104979"/>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קנסות על פסילות:</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הקנסות על משאבי השחקן עולים באופן יחסי לקצב גדילתם במשחק, לכן החשש מפסילה תמיד נשאר.</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23" name="Picture 2">
            <a:extLst>
              <a:ext uri="{FF2B5EF4-FFF2-40B4-BE49-F238E27FC236}">
                <a16:creationId xmlns:a16="http://schemas.microsoft.com/office/drawing/2014/main" id="{5BC82D51-44BC-40EE-80F1-F14F42B79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710" y="1635854"/>
            <a:ext cx="1242743" cy="155342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a:extLst>
              <a:ext uri="{FF2B5EF4-FFF2-40B4-BE49-F238E27FC236}">
                <a16:creationId xmlns:a16="http://schemas.microsoft.com/office/drawing/2014/main" id="{D223F478-B227-4964-862F-449C3C938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807" y="2277240"/>
            <a:ext cx="912043" cy="91204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25" name="חץ: ימינה 24">
            <a:extLst>
              <a:ext uri="{FF2B5EF4-FFF2-40B4-BE49-F238E27FC236}">
                <a16:creationId xmlns:a16="http://schemas.microsoft.com/office/drawing/2014/main" id="{4B044370-78DD-4589-9B79-DE6EC18FF928}"/>
              </a:ext>
            </a:extLst>
          </p:cNvPr>
          <p:cNvSpPr/>
          <p:nvPr/>
        </p:nvSpPr>
        <p:spPr>
          <a:xfrm>
            <a:off x="5415348" y="2205176"/>
            <a:ext cx="761495" cy="324558"/>
          </a:xfrm>
          <a:prstGeom prst="rightArrow">
            <a:avLst>
              <a:gd name="adj1" fmla="val 54401"/>
              <a:gd name="adj2" fmla="val 67609"/>
            </a:avLst>
          </a:prstGeom>
          <a:solidFill>
            <a:srgbClr val="740000"/>
          </a:solidFill>
          <a:ln>
            <a:solidFill>
              <a:srgbClr val="74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חץ: ימינה 25">
            <a:extLst>
              <a:ext uri="{FF2B5EF4-FFF2-40B4-BE49-F238E27FC236}">
                <a16:creationId xmlns:a16="http://schemas.microsoft.com/office/drawing/2014/main" id="{38E5A057-A139-498B-A094-DEFBFD360924}"/>
              </a:ext>
            </a:extLst>
          </p:cNvPr>
          <p:cNvSpPr/>
          <p:nvPr/>
        </p:nvSpPr>
        <p:spPr>
          <a:xfrm>
            <a:off x="5440394" y="2177400"/>
            <a:ext cx="778162" cy="324558"/>
          </a:xfrm>
          <a:prstGeom prst="rightArrow">
            <a:avLst>
              <a:gd name="adj1" fmla="val 54401"/>
              <a:gd name="adj2" fmla="val 74212"/>
            </a:avLst>
          </a:prstGeom>
          <a:gradFill flip="none" rotWithShape="1">
            <a:gsLst>
              <a:gs pos="0">
                <a:srgbClr val="FF0000"/>
              </a:gs>
              <a:gs pos="100000">
                <a:srgbClr val="740000"/>
              </a:gs>
            </a:gsLst>
            <a:lin ang="10800000" scaled="1"/>
            <a:tileRect/>
          </a:gradFill>
          <a:ln>
            <a:gradFill flip="none" rotWithShape="1">
              <a:gsLst>
                <a:gs pos="0">
                  <a:srgbClr val="FF0000"/>
                </a:gs>
                <a:gs pos="100000">
                  <a:srgbClr val="740000"/>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תמונה 26">
            <a:extLst>
              <a:ext uri="{FF2B5EF4-FFF2-40B4-BE49-F238E27FC236}">
                <a16:creationId xmlns:a16="http://schemas.microsoft.com/office/drawing/2014/main" id="{A34323DE-E32C-47AC-88AD-827EBDC4EB62}"/>
              </a:ext>
            </a:extLst>
          </p:cNvPr>
          <p:cNvPicPr>
            <a:picLocks noChangeAspect="1"/>
          </p:cNvPicPr>
          <p:nvPr/>
        </p:nvPicPr>
        <p:blipFill rotWithShape="1">
          <a:blip r:embed="rId6"/>
          <a:srcRect l="6325" t="36180" r="20904"/>
          <a:stretch/>
        </p:blipFill>
        <p:spPr>
          <a:xfrm>
            <a:off x="4344300" y="5958794"/>
            <a:ext cx="3175000" cy="3465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מלבן: פינות מעוגלות 27">
            <a:extLst>
              <a:ext uri="{FF2B5EF4-FFF2-40B4-BE49-F238E27FC236}">
                <a16:creationId xmlns:a16="http://schemas.microsoft.com/office/drawing/2014/main" id="{A4A69C9C-E52F-48C3-914F-FBDB10C7125D}"/>
              </a:ext>
            </a:extLst>
          </p:cNvPr>
          <p:cNvSpPr/>
          <p:nvPr/>
        </p:nvSpPr>
        <p:spPr>
          <a:xfrm>
            <a:off x="6732906" y="5997163"/>
            <a:ext cx="748294" cy="269802"/>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תמונה 8" descr="תמונה שמכילה צילום מסך, תיאטרון, סגול&#10;&#10;התיאור נוצר באופן אוטומטי">
            <a:extLst>
              <a:ext uri="{FF2B5EF4-FFF2-40B4-BE49-F238E27FC236}">
                <a16:creationId xmlns:a16="http://schemas.microsoft.com/office/drawing/2014/main" id="{AD9C1DC9-DC3B-43D1-95EF-589FBEC4CC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90713" y="3383907"/>
            <a:ext cx="3158513" cy="1779444"/>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90432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5" grpId="0" animBg="1"/>
      <p:bldP spid="26"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מלבן 19">
            <a:extLst>
              <a:ext uri="{FF2B5EF4-FFF2-40B4-BE49-F238E27FC236}">
                <a16:creationId xmlns:a16="http://schemas.microsoft.com/office/drawing/2014/main" id="{6B51CA2E-D8B6-47AD-862E-FFDAC3BDDD47}"/>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876585" y="2446090"/>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זרימה</a:t>
            </a:r>
          </a:p>
        </p:txBody>
      </p:sp>
      <p:pic>
        <p:nvPicPr>
          <p:cNvPr id="3" name="תמונה 2" descr="תמונה שמכילה גג, דפוס&#10;&#10;התיאור נוצר באופן אוטומטי ברמת מהימנות בינונית">
            <a:extLst>
              <a:ext uri="{FF2B5EF4-FFF2-40B4-BE49-F238E27FC236}">
                <a16:creationId xmlns:a16="http://schemas.microsoft.com/office/drawing/2014/main" id="{34AB0880-AB1D-4D1C-BCF4-E09F85BC9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9536" y="3212116"/>
            <a:ext cx="1205003" cy="1205003"/>
          </a:xfrm>
          <a:prstGeom prst="rect">
            <a:avLst/>
          </a:prstGeom>
        </p:spPr>
      </p:pic>
      <p:sp>
        <p:nvSpPr>
          <p:cNvPr id="21" name="מציין מיקום תוכן 2">
            <a:extLst>
              <a:ext uri="{FF2B5EF4-FFF2-40B4-BE49-F238E27FC236}">
                <a16:creationId xmlns:a16="http://schemas.microsoft.com/office/drawing/2014/main" id="{CDB5AD87-A420-4EEC-95B2-BFCC9ABF106D}"/>
              </a:ext>
            </a:extLst>
          </p:cNvPr>
          <p:cNvSpPr>
            <a:spLocks noGrp="1"/>
          </p:cNvSpPr>
          <p:nvPr>
            <p:ph idx="1"/>
          </p:nvPr>
        </p:nvSpPr>
        <p:spPr>
          <a:xfrm>
            <a:off x="3314700" y="150777"/>
            <a:ext cx="5030638" cy="435114"/>
          </a:xfrm>
        </p:spPr>
        <p:txBody>
          <a:bodyPr>
            <a:normAutofit/>
          </a:bodyPr>
          <a:lstStyle/>
          <a:p>
            <a:pPr marL="0" indent="0">
              <a:lnSpc>
                <a:spcPct val="107000"/>
              </a:lnSpc>
              <a:buNone/>
            </a:pPr>
            <a:r>
              <a:rPr lang="he-IL" sz="1800" dirty="0">
                <a:latin typeface="Tahoma" panose="020B0604030504040204" pitchFamily="34" charset="0"/>
                <a:ea typeface="Tahoma" panose="020B0604030504040204" pitchFamily="34" charset="0"/>
                <a:cs typeface="Tahoma" panose="020B0604030504040204" pitchFamily="34" charset="0"/>
              </a:rPr>
              <a:t>גורמים המושכים את תשומת ליבו של השחקן:</a:t>
            </a: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תוכן 2">
            <a:extLst>
              <a:ext uri="{FF2B5EF4-FFF2-40B4-BE49-F238E27FC236}">
                <a16:creationId xmlns:a16="http://schemas.microsoft.com/office/drawing/2014/main" id="{49AC48A7-A0E1-4DCF-9AEF-1CCCCC18993D}"/>
              </a:ext>
            </a:extLst>
          </p:cNvPr>
          <p:cNvSpPr txBox="1">
            <a:spLocks/>
          </p:cNvSpPr>
          <p:nvPr/>
        </p:nvSpPr>
        <p:spPr>
          <a:xfrm>
            <a:off x="283473" y="1003418"/>
            <a:ext cx="8023738" cy="1104979"/>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אקשן רציף:</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קצב האויבים והדרישה המתמדת לתנועת השחקן משאירים אותו בקצה הכיסא באופן רציף, תוך שמירה על מתח גבוה ודחף מתמיד להשתפר.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23" name="מציין מיקום תוכן 2">
            <a:extLst>
              <a:ext uri="{FF2B5EF4-FFF2-40B4-BE49-F238E27FC236}">
                <a16:creationId xmlns:a16="http://schemas.microsoft.com/office/drawing/2014/main" id="{A1E95E91-4449-4969-84EA-46DD93F3A822}"/>
              </a:ext>
            </a:extLst>
          </p:cNvPr>
          <p:cNvSpPr txBox="1">
            <a:spLocks/>
          </p:cNvSpPr>
          <p:nvPr/>
        </p:nvSpPr>
        <p:spPr>
          <a:xfrm>
            <a:off x="3916186" y="2472830"/>
            <a:ext cx="4391025" cy="1971029"/>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עיצוב גרפי מיוחד:</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הסביבה, האויבים ויכולות השחקן בולטים מאוד ע"י שימוש צבעים וקונטורים חזקים. </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ניכרת השפעה מהאומנות הדתית והבארוקית של ספרד, שגורמת לשחקן להרגיש שהוא משחק ביצירת אומנות.</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4" name="מציין מיקום תוכן 2">
            <a:extLst>
              <a:ext uri="{FF2B5EF4-FFF2-40B4-BE49-F238E27FC236}">
                <a16:creationId xmlns:a16="http://schemas.microsoft.com/office/drawing/2014/main" id="{6FE7DE58-F51B-495E-81B7-DAC9CE292564}"/>
              </a:ext>
            </a:extLst>
          </p:cNvPr>
          <p:cNvSpPr txBox="1">
            <a:spLocks/>
          </p:cNvSpPr>
          <p:nvPr/>
        </p:nvSpPr>
        <p:spPr>
          <a:xfrm>
            <a:off x="66675" y="4943833"/>
            <a:ext cx="8240536" cy="1763390"/>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מוזיקה סוחפת:</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פס הקול של המשחק </a:t>
            </a:r>
            <a:r>
              <a:rPr lang="he-IL" sz="1600" dirty="0" err="1">
                <a:latin typeface="Tahoma" panose="020B0604030504040204" pitchFamily="34" charset="0"/>
                <a:ea typeface="Tahoma" panose="020B0604030504040204" pitchFamily="34" charset="0"/>
                <a:cs typeface="Tahoma" panose="020B0604030504040204" pitchFamily="34" charset="0"/>
              </a:rPr>
              <a:t>ואפקטי</a:t>
            </a:r>
            <a:r>
              <a:rPr lang="he-IL" sz="1600" dirty="0">
                <a:latin typeface="Tahoma" panose="020B0604030504040204" pitchFamily="34" charset="0"/>
                <a:ea typeface="Tahoma" panose="020B0604030504040204" pitchFamily="34" charset="0"/>
                <a:cs typeface="Tahoma" panose="020B0604030504040204" pitchFamily="34" charset="0"/>
              </a:rPr>
              <a:t> הסאונד השונים יוצרים אווירה רציפה של מתח וציפייה וכך השחקן נותר מרוכז.</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כל אזור במשחק בעל פס קול מיוחד ששונה מהאחרים אך עדיין משמר את האווירה הקודרת של המשחק. </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11" name="תמונה 10" descr="תמונה שמכילה פסל, אומנות&#10;&#10;התיאור נוצר באופן אוטומטי">
            <a:extLst>
              <a:ext uri="{FF2B5EF4-FFF2-40B4-BE49-F238E27FC236}">
                <a16:creationId xmlns:a16="http://schemas.microsoft.com/office/drawing/2014/main" id="{212CB4E5-430E-4373-96BF-3D0923398D12}"/>
              </a:ext>
            </a:extLst>
          </p:cNvPr>
          <p:cNvPicPr>
            <a:picLocks noChangeAspect="1"/>
          </p:cNvPicPr>
          <p:nvPr/>
        </p:nvPicPr>
        <p:blipFill rotWithShape="1">
          <a:blip r:embed="rId4">
            <a:extLst>
              <a:ext uri="{28A0092B-C50C-407E-A947-70E740481C1C}">
                <a14:useLocalDpi xmlns:a14="http://schemas.microsoft.com/office/drawing/2010/main" val="0"/>
              </a:ext>
            </a:extLst>
          </a:blip>
          <a:srcRect l="3852" t="27624" r="10600" b="8433"/>
          <a:stretch/>
        </p:blipFill>
        <p:spPr>
          <a:xfrm>
            <a:off x="333554" y="2360241"/>
            <a:ext cx="3610913" cy="2271622"/>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2071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מלבן 19">
            <a:extLst>
              <a:ext uri="{FF2B5EF4-FFF2-40B4-BE49-F238E27FC236}">
                <a16:creationId xmlns:a16="http://schemas.microsoft.com/office/drawing/2014/main" id="{6B51CA2E-D8B6-47AD-862E-FFDAC3BDDD47}"/>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876585" y="2446090"/>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זרימה</a:t>
            </a:r>
          </a:p>
        </p:txBody>
      </p:sp>
      <p:pic>
        <p:nvPicPr>
          <p:cNvPr id="3" name="תמונה 2" descr="תמונה שמכילה גג, דפוס&#10;&#10;התיאור נוצר באופן אוטומטי ברמת מהימנות בינונית">
            <a:extLst>
              <a:ext uri="{FF2B5EF4-FFF2-40B4-BE49-F238E27FC236}">
                <a16:creationId xmlns:a16="http://schemas.microsoft.com/office/drawing/2014/main" id="{34AB0880-AB1D-4D1C-BCF4-E09F85BC9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9536" y="3212116"/>
            <a:ext cx="1205003" cy="1205003"/>
          </a:xfrm>
          <a:prstGeom prst="rect">
            <a:avLst/>
          </a:prstGeom>
        </p:spPr>
      </p:pic>
      <p:sp>
        <p:nvSpPr>
          <p:cNvPr id="21" name="מציין מיקום תוכן 2">
            <a:extLst>
              <a:ext uri="{FF2B5EF4-FFF2-40B4-BE49-F238E27FC236}">
                <a16:creationId xmlns:a16="http://schemas.microsoft.com/office/drawing/2014/main" id="{CDB5AD87-A420-4EEC-95B2-BFCC9ABF106D}"/>
              </a:ext>
            </a:extLst>
          </p:cNvPr>
          <p:cNvSpPr>
            <a:spLocks noGrp="1"/>
          </p:cNvSpPr>
          <p:nvPr>
            <p:ph idx="1"/>
          </p:nvPr>
        </p:nvSpPr>
        <p:spPr>
          <a:xfrm>
            <a:off x="443060" y="150777"/>
            <a:ext cx="7902278" cy="435114"/>
          </a:xfrm>
        </p:spPr>
        <p:txBody>
          <a:bodyPr>
            <a:normAutofit/>
          </a:bodyPr>
          <a:lstStyle/>
          <a:p>
            <a:pPr marL="0" indent="0">
              <a:lnSpc>
                <a:spcPct val="107000"/>
              </a:lnSpc>
              <a:buNone/>
            </a:pPr>
            <a:r>
              <a:rPr lang="he-IL" sz="1800" dirty="0">
                <a:latin typeface="Tahoma" panose="020B0604030504040204" pitchFamily="34" charset="0"/>
                <a:ea typeface="Tahoma" panose="020B0604030504040204" pitchFamily="34" charset="0"/>
                <a:cs typeface="Tahoma" panose="020B0604030504040204" pitchFamily="34" charset="0"/>
              </a:rPr>
              <a:t>השחקן מרגיש שליטה וכי הוא משפיע בעולם המשחק בדרכים הבאות:</a:t>
            </a: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sp>
        <p:nvSpPr>
          <p:cNvPr id="22" name="מציין מיקום תוכן 2">
            <a:extLst>
              <a:ext uri="{FF2B5EF4-FFF2-40B4-BE49-F238E27FC236}">
                <a16:creationId xmlns:a16="http://schemas.microsoft.com/office/drawing/2014/main" id="{49AC48A7-A0E1-4DCF-9AEF-1CCCCC18993D}"/>
              </a:ext>
            </a:extLst>
          </p:cNvPr>
          <p:cNvSpPr txBox="1">
            <a:spLocks/>
          </p:cNvSpPr>
          <p:nvPr/>
        </p:nvSpPr>
        <p:spPr>
          <a:xfrm>
            <a:off x="321600" y="735842"/>
            <a:ext cx="8023738" cy="1442672"/>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כישורי קרב מתפתחים:</a:t>
            </a:r>
          </a:p>
          <a:p>
            <a:pPr marL="0" indent="0">
              <a:lnSpc>
                <a:spcPct val="107000"/>
              </a:lnSpc>
              <a:buFont typeface="Arial" panose="020B0604020202020204" pitchFamily="34" charset="0"/>
              <a:buNone/>
            </a:pPr>
            <a:r>
              <a:rPr lang="he-IL" sz="1700" dirty="0">
                <a:latin typeface="Tahoma" panose="020B0604030504040204" pitchFamily="34" charset="0"/>
                <a:ea typeface="Tahoma" panose="020B0604030504040204" pitchFamily="34" charset="0"/>
                <a:cs typeface="Tahoma" panose="020B0604030504040204" pitchFamily="34" charset="0"/>
              </a:rPr>
              <a:t>הקרב במשחק מציע שפע של אפשרויות התקפה והגנה, עם יכולות שונות ומגוונות, והשחקן נדרש להתמצא בהן ע"י הליכי ניסוי וטעיה רבים. מאחר והקרבות במשחק מאתגרים ולרוב דורשים מס' ניסיונות, השחקן ירגיש סיפוק לאחר כל קרב מוצלח.</a:t>
            </a:r>
            <a:endParaRPr lang="en-US" sz="2600" dirty="0">
              <a:latin typeface="Tahoma" panose="020B0604030504040204" pitchFamily="34" charset="0"/>
              <a:ea typeface="Tahoma" panose="020B0604030504040204" pitchFamily="34" charset="0"/>
              <a:cs typeface="Tahoma" panose="020B0604030504040204" pitchFamily="34" charset="0"/>
            </a:endParaRPr>
          </a:p>
        </p:txBody>
      </p:sp>
      <p:sp>
        <p:nvSpPr>
          <p:cNvPr id="23" name="מציין מיקום תוכן 2">
            <a:extLst>
              <a:ext uri="{FF2B5EF4-FFF2-40B4-BE49-F238E27FC236}">
                <a16:creationId xmlns:a16="http://schemas.microsoft.com/office/drawing/2014/main" id="{A1E95E91-4449-4969-84EA-46DD93F3A822}"/>
              </a:ext>
            </a:extLst>
          </p:cNvPr>
          <p:cNvSpPr txBox="1">
            <a:spLocks/>
          </p:cNvSpPr>
          <p:nvPr/>
        </p:nvSpPr>
        <p:spPr>
          <a:xfrm>
            <a:off x="113123" y="2310487"/>
            <a:ext cx="8232216" cy="1316475"/>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התקדמות בעולם המשחק:</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העולם של </a:t>
            </a:r>
            <a:r>
              <a:rPr lang="en-US" sz="1600" i="1" dirty="0">
                <a:latin typeface="Copperplate Gothic Light" panose="020E0507020206020404" pitchFamily="34" charset="0"/>
                <a:ea typeface="Tahoma" panose="020B0604030504040204" pitchFamily="34" charset="0"/>
                <a:cs typeface="Tahoma" panose="020B0604030504040204" pitchFamily="34" charset="0"/>
              </a:rPr>
              <a:t>Blasphemous</a:t>
            </a:r>
            <a:r>
              <a:rPr lang="he-IL" sz="1600" dirty="0">
                <a:latin typeface="Tahoma" panose="020B0604030504040204" pitchFamily="34" charset="0"/>
                <a:ea typeface="Tahoma" panose="020B0604030504040204" pitchFamily="34" charset="0"/>
                <a:cs typeface="Tahoma" panose="020B0604030504040204" pitchFamily="34" charset="0"/>
              </a:rPr>
              <a:t> מעורר את סקרנות השחקן. חקירתו מובילה לפתיחת אזורים חדשים, גילוי סודות וקבלת יכולות חדשות. הצורך המתפתח לחזור לאזורים קודמים עם כוחות חדשים מחזק את תחושת ההשפעה והמעורבות של השחקן בעולם המשחק.</a:t>
            </a:r>
            <a:endParaRPr lang="en-US" sz="4400" dirty="0">
              <a:latin typeface="Tahoma" panose="020B0604030504040204" pitchFamily="34" charset="0"/>
              <a:ea typeface="Tahoma" panose="020B0604030504040204" pitchFamily="34" charset="0"/>
              <a:cs typeface="Tahoma" panose="020B0604030504040204" pitchFamily="34" charset="0"/>
            </a:endParaRPr>
          </a:p>
        </p:txBody>
      </p:sp>
      <p:pic>
        <p:nvPicPr>
          <p:cNvPr id="4" name="תמונה 3">
            <a:extLst>
              <a:ext uri="{FF2B5EF4-FFF2-40B4-BE49-F238E27FC236}">
                <a16:creationId xmlns:a16="http://schemas.microsoft.com/office/drawing/2014/main" id="{94CA908A-C27B-4ABB-B7AF-D8D57B726259}"/>
              </a:ext>
            </a:extLst>
          </p:cNvPr>
          <p:cNvPicPr>
            <a:picLocks noChangeAspect="1"/>
          </p:cNvPicPr>
          <p:nvPr/>
        </p:nvPicPr>
        <p:blipFill>
          <a:blip r:embed="rId4"/>
          <a:stretch>
            <a:fillRect/>
          </a:stretch>
        </p:blipFill>
        <p:spPr>
          <a:xfrm>
            <a:off x="4903026" y="3818269"/>
            <a:ext cx="3357746" cy="2107275"/>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מציין מיקום תוכן 2">
            <a:extLst>
              <a:ext uri="{FF2B5EF4-FFF2-40B4-BE49-F238E27FC236}">
                <a16:creationId xmlns:a16="http://schemas.microsoft.com/office/drawing/2014/main" id="{4F66610E-5035-498E-9EFA-F427AA07469A}"/>
              </a:ext>
            </a:extLst>
          </p:cNvPr>
          <p:cNvSpPr txBox="1">
            <a:spLocks/>
          </p:cNvSpPr>
          <p:nvPr/>
        </p:nvSpPr>
        <p:spPr>
          <a:xfrm>
            <a:off x="887625" y="6272109"/>
            <a:ext cx="6683211" cy="435114"/>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800" dirty="0">
                <a:latin typeface="Tahoma" panose="020B0604030504040204" pitchFamily="34" charset="0"/>
                <a:ea typeface="Tahoma" panose="020B0604030504040204" pitchFamily="34" charset="0"/>
                <a:cs typeface="Tahoma" panose="020B0604030504040204" pitchFamily="34" charset="0"/>
              </a:rPr>
              <a:t>המשוב להצלחות וכישלונות ניתן בפן הפסיכולוגי ולא באופן ישיר</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5" name="מציין מיקום תוכן 2">
            <a:extLst>
              <a:ext uri="{FF2B5EF4-FFF2-40B4-BE49-F238E27FC236}">
                <a16:creationId xmlns:a16="http://schemas.microsoft.com/office/drawing/2014/main" id="{4A7FB0B3-DE69-4952-B471-45007FC38E25}"/>
              </a:ext>
            </a:extLst>
          </p:cNvPr>
          <p:cNvSpPr txBox="1">
            <a:spLocks/>
          </p:cNvSpPr>
          <p:nvPr/>
        </p:nvSpPr>
        <p:spPr>
          <a:xfrm>
            <a:off x="414778" y="4083723"/>
            <a:ext cx="4159841" cy="1763390"/>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הסיפור ומשימות הצד:</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השחקן משפיע על גורל דמויות המשנה דרך החלטותיו, כשהבחירות שלו עשויות לתגמל אותו, לשנות את הסיפור ואף להוביל לסופים שונים במשחק.</a:t>
            </a:r>
          </a:p>
        </p:txBody>
      </p:sp>
    </p:spTree>
    <p:extLst>
      <p:ext uri="{BB962C8B-B14F-4D97-AF65-F5344CB8AC3E}">
        <p14:creationId xmlns:p14="http://schemas.microsoft.com/office/powerpoint/2010/main" val="41832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B93687EB-54DF-4037-BF13-C0C87853113F}"/>
              </a:ext>
            </a:extLst>
          </p:cNvPr>
          <p:cNvSpPr/>
          <p:nvPr/>
        </p:nvSpPr>
        <p:spPr>
          <a:xfrm>
            <a:off x="421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כותרת 1">
            <a:extLst>
              <a:ext uri="{FF2B5EF4-FFF2-40B4-BE49-F238E27FC236}">
                <a16:creationId xmlns:a16="http://schemas.microsoft.com/office/drawing/2014/main" id="{1EFADB3D-7ECD-47C6-8106-BA867CE6299E}"/>
              </a:ext>
            </a:extLst>
          </p:cNvPr>
          <p:cNvSpPr txBox="1">
            <a:spLocks/>
          </p:cNvSpPr>
          <p:nvPr/>
        </p:nvSpPr>
        <p:spPr>
          <a:xfrm>
            <a:off x="417145" y="2281635"/>
            <a:ext cx="2910906" cy="98710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שעשוע</a:t>
            </a:r>
          </a:p>
        </p:txBody>
      </p:sp>
      <p:sp>
        <p:nvSpPr>
          <p:cNvPr id="14" name="מציין מיקום תוכן 2">
            <a:extLst>
              <a:ext uri="{FF2B5EF4-FFF2-40B4-BE49-F238E27FC236}">
                <a16:creationId xmlns:a16="http://schemas.microsoft.com/office/drawing/2014/main" id="{A6CED7D2-2C13-4E14-9871-F041B5D1FC66}"/>
              </a:ext>
            </a:extLst>
          </p:cNvPr>
          <p:cNvSpPr>
            <a:spLocks noGrp="1"/>
          </p:cNvSpPr>
          <p:nvPr>
            <p:ph idx="1"/>
          </p:nvPr>
        </p:nvSpPr>
        <p:spPr>
          <a:xfrm>
            <a:off x="3749388" y="150777"/>
            <a:ext cx="8320225" cy="697635"/>
          </a:xfrm>
        </p:spPr>
        <p:txBody>
          <a:bodyPr>
            <a:normAutofit/>
          </a:bodyPr>
          <a:lstStyle/>
          <a:p>
            <a:pPr marL="0" indent="0">
              <a:lnSpc>
                <a:spcPct val="107000"/>
              </a:lnSpc>
              <a:buNone/>
            </a:pPr>
            <a:r>
              <a:rPr lang="he-IL" sz="1600" dirty="0">
                <a:latin typeface="Tahoma" panose="020B0604030504040204" pitchFamily="34" charset="0"/>
                <a:ea typeface="Tahoma" panose="020B0604030504040204" pitchFamily="34" charset="0"/>
                <a:cs typeface="Tahoma" panose="020B0604030504040204" pitchFamily="34" charset="0"/>
              </a:rPr>
              <a:t>באופן כללי, המשחק מתאים הכי הרבה לשחקנים הישגיים שרוצים להתגבר על קשיים מרובים. עם זאת, ישנן חוויות משעשעות נוספות ששחקנים מסוג אחר יאהבו:</a:t>
            </a:r>
            <a:endParaRPr lang="en-US" sz="16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3" name="תמונה 2" descr="תמונה שמכילה סמל, אומנות קליפיפם, צללית, עיצוב&#10;&#10;התיאור נוצר באופן אוטומטי">
            <a:extLst>
              <a:ext uri="{FF2B5EF4-FFF2-40B4-BE49-F238E27FC236}">
                <a16:creationId xmlns:a16="http://schemas.microsoft.com/office/drawing/2014/main" id="{37502751-BFD4-4370-973B-6943643E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179" y="3268737"/>
            <a:ext cx="1096649" cy="1096649"/>
          </a:xfrm>
          <a:prstGeom prst="rect">
            <a:avLst/>
          </a:prstGeom>
        </p:spPr>
      </p:pic>
      <p:sp>
        <p:nvSpPr>
          <p:cNvPr id="13" name="מציין מיקום תוכן 2">
            <a:extLst>
              <a:ext uri="{FF2B5EF4-FFF2-40B4-BE49-F238E27FC236}">
                <a16:creationId xmlns:a16="http://schemas.microsoft.com/office/drawing/2014/main" id="{CB2CDFDD-5980-46FD-8C1A-32E1E765DAED}"/>
              </a:ext>
            </a:extLst>
          </p:cNvPr>
          <p:cNvSpPr txBox="1">
            <a:spLocks/>
          </p:cNvSpPr>
          <p:nvPr/>
        </p:nvSpPr>
        <p:spPr>
          <a:xfrm>
            <a:off x="7646458" y="1052224"/>
            <a:ext cx="4382459" cy="1262736"/>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אספנות:</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ניתן לאסוף חפצים ייחודיים ולהגיע לאיזורים סודיים במשחק שלא בהכרח קשורים ישירות להשלמת המשימה המרכזית – מתאים לאספן.</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5" name="מציין מיקום תוכן 2">
            <a:extLst>
              <a:ext uri="{FF2B5EF4-FFF2-40B4-BE49-F238E27FC236}">
                <a16:creationId xmlns:a16="http://schemas.microsoft.com/office/drawing/2014/main" id="{8D252D65-829E-42F6-9FD8-D197156A0BB1}"/>
              </a:ext>
            </a:extLst>
          </p:cNvPr>
          <p:cNvSpPr txBox="1">
            <a:spLocks/>
          </p:cNvSpPr>
          <p:nvPr/>
        </p:nvSpPr>
        <p:spPr>
          <a:xfrm>
            <a:off x="3848374" y="2890111"/>
            <a:ext cx="3969034" cy="1262736"/>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משימות צד:</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חלק מהאינטראקציות עם דמויות המשנה כוללות משימות צדדיות עם נגיעות אישיות יותר, כמו עזרה לדמויות במצוקה – יכול מאוד להתאים לשחקן הבמאי.</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1" name="מציין מיקום תוכן 2">
            <a:extLst>
              <a:ext uri="{FF2B5EF4-FFF2-40B4-BE49-F238E27FC236}">
                <a16:creationId xmlns:a16="http://schemas.microsoft.com/office/drawing/2014/main" id="{22A45EDE-A898-4016-B4AF-E4AB7AC2CD7C}"/>
              </a:ext>
            </a:extLst>
          </p:cNvPr>
          <p:cNvSpPr txBox="1">
            <a:spLocks/>
          </p:cNvSpPr>
          <p:nvPr/>
        </p:nvSpPr>
        <p:spPr>
          <a:xfrm>
            <a:off x="8080266" y="4842298"/>
            <a:ext cx="3948651" cy="1546424"/>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Font typeface="Arial" panose="020B0604020202020204" pitchFamily="34" charset="0"/>
              <a:buNone/>
            </a:pPr>
            <a:r>
              <a:rPr lang="he-IL" sz="1600" b="1" dirty="0">
                <a:latin typeface="Tahoma" panose="020B0604030504040204" pitchFamily="34" charset="0"/>
                <a:ea typeface="Tahoma" panose="020B0604030504040204" pitchFamily="34" charset="0"/>
                <a:cs typeface="Tahoma" panose="020B0604030504040204" pitchFamily="34" charset="0"/>
              </a:rPr>
              <a:t>חקר העולם ונופיו:</a:t>
            </a:r>
          </a:p>
          <a:p>
            <a:pPr marL="0" indent="0">
              <a:lnSpc>
                <a:spcPct val="107000"/>
              </a:lnSpc>
              <a:buFont typeface="Arial" panose="020B0604020202020204" pitchFamily="34" charset="0"/>
              <a:buNone/>
            </a:pPr>
            <a:r>
              <a:rPr lang="he-IL" sz="1600" dirty="0">
                <a:latin typeface="Tahoma" panose="020B0604030504040204" pitchFamily="34" charset="0"/>
                <a:ea typeface="Tahoma" panose="020B0604030504040204" pitchFamily="34" charset="0"/>
                <a:cs typeface="Tahoma" panose="020B0604030504040204" pitchFamily="34" charset="0"/>
              </a:rPr>
              <a:t>למרות אופיו הקודר של המשחק, השחקן יכול לקחת רגע כדי להתבונן בפרטים האמנותיים המושקעים והאווירה הייחודית של כל אזור – מתאים מאוד לשחקן הסייר.</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5124" name="Picture 4" descr="Blasphemous 2 has the best interconnected map I've seen since Dark Souls |  GamesRadar+">
            <a:extLst>
              <a:ext uri="{FF2B5EF4-FFF2-40B4-BE49-F238E27FC236}">
                <a16:creationId xmlns:a16="http://schemas.microsoft.com/office/drawing/2014/main" id="{DF291226-D664-4DB9-86A3-E2138577C5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33" t="26909" r="39474" b="14704"/>
          <a:stretch/>
        </p:blipFill>
        <p:spPr bwMode="auto">
          <a:xfrm>
            <a:off x="4344243" y="4554977"/>
            <a:ext cx="3286786" cy="2121065"/>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859B50F4-F111-4C0A-9C0C-BA0D1E4A5EA0}"/>
              </a:ext>
            </a:extLst>
          </p:cNvPr>
          <p:cNvPicPr>
            <a:picLocks noChangeAspect="1"/>
          </p:cNvPicPr>
          <p:nvPr/>
        </p:nvPicPr>
        <p:blipFill rotWithShape="1">
          <a:blip r:embed="rId5"/>
          <a:srcRect l="39742" t="13040" r="15974" b="35617"/>
          <a:stretch/>
        </p:blipFill>
        <p:spPr>
          <a:xfrm>
            <a:off x="8343627" y="2575922"/>
            <a:ext cx="3461973" cy="2017615"/>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7B7CBF6B-69AF-41F1-9D32-C611F6E68DE4}"/>
              </a:ext>
            </a:extLst>
          </p:cNvPr>
          <p:cNvPicPr>
            <a:picLocks noChangeAspect="1"/>
          </p:cNvPicPr>
          <p:nvPr/>
        </p:nvPicPr>
        <p:blipFill>
          <a:blip r:embed="rId6"/>
          <a:stretch>
            <a:fillRect/>
          </a:stretch>
        </p:blipFill>
        <p:spPr>
          <a:xfrm>
            <a:off x="4344243" y="847641"/>
            <a:ext cx="3286786" cy="1919321"/>
          </a:xfrm>
          <a:prstGeom prst="roundRect">
            <a:avLst>
              <a:gd name="adj" fmla="val 53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468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par>
                                <p:cTn id="24" presetID="22" presetClass="entr" presetSubtype="4" fill="hold" nodeType="withEffect">
                                  <p:stCondLst>
                                    <p:cond delay="0"/>
                                  </p:stCondLst>
                                  <p:childTnLst>
                                    <p:set>
                                      <p:cBhvr>
                                        <p:cTn id="25" dur="1" fill="hold">
                                          <p:stCondLst>
                                            <p:cond delay="0"/>
                                          </p:stCondLst>
                                        </p:cTn>
                                        <p:tgtEl>
                                          <p:spTgt spid="5124"/>
                                        </p:tgtEl>
                                        <p:attrNameLst>
                                          <p:attrName>style.visibility</p:attrName>
                                        </p:attrNameLst>
                                      </p:cBhvr>
                                      <p:to>
                                        <p:strVal val="visible"/>
                                      </p:to>
                                    </p:set>
                                    <p:animEffect transition="in" filter="wipe(down)">
                                      <p:cBhvr>
                                        <p:cTn id="26"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 name="מלבן 19">
            <a:extLst>
              <a:ext uri="{FF2B5EF4-FFF2-40B4-BE49-F238E27FC236}">
                <a16:creationId xmlns:a16="http://schemas.microsoft.com/office/drawing/2014/main" id="{6B51CA2E-D8B6-47AD-862E-FFDAC3BDDD47}"/>
              </a:ext>
            </a:extLst>
          </p:cNvPr>
          <p:cNvSpPr/>
          <p:nvPr/>
        </p:nvSpPr>
        <p:spPr>
          <a:xfrm>
            <a:off x="8446901" y="0"/>
            <a:ext cx="3745177" cy="6858000"/>
          </a:xfrm>
          <a:prstGeom prst="rect">
            <a:avLst/>
          </a:prstGeom>
          <a:solidFill>
            <a:srgbClr val="74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כותרת 1">
            <a:extLst>
              <a:ext uri="{FF2B5EF4-FFF2-40B4-BE49-F238E27FC236}">
                <a16:creationId xmlns:a16="http://schemas.microsoft.com/office/drawing/2014/main" id="{0864C6C3-E441-441A-A7B5-856BECA35775}"/>
              </a:ext>
            </a:extLst>
          </p:cNvPr>
          <p:cNvSpPr>
            <a:spLocks noGrp="1"/>
          </p:cNvSpPr>
          <p:nvPr>
            <p:ph type="title"/>
          </p:nvPr>
        </p:nvSpPr>
        <p:spPr>
          <a:xfrm>
            <a:off x="8876585" y="2446090"/>
            <a:ext cx="2910906" cy="987102"/>
          </a:xfrm>
        </p:spPr>
        <p:txBody>
          <a:bodyPr anchor="ctr">
            <a:normAutofit/>
          </a:bodyPr>
          <a:lstStyle/>
          <a:p>
            <a:pPr algn="ctr"/>
            <a:r>
              <a:rPr lang="he-IL" sz="3600" b="1" dirty="0">
                <a:solidFill>
                  <a:schemeClr val="bg1"/>
                </a:solidFill>
                <a:latin typeface="Tahoma" panose="020B0604030504040204" pitchFamily="34" charset="0"/>
                <a:ea typeface="Tahoma" panose="020B0604030504040204" pitchFamily="34" charset="0"/>
                <a:cs typeface="Tahoma" panose="020B0604030504040204" pitchFamily="34" charset="0"/>
              </a:rPr>
              <a:t>רגשות</a:t>
            </a:r>
          </a:p>
        </p:txBody>
      </p:sp>
      <p:sp>
        <p:nvSpPr>
          <p:cNvPr id="21" name="מציין מיקום תוכן 2">
            <a:extLst>
              <a:ext uri="{FF2B5EF4-FFF2-40B4-BE49-F238E27FC236}">
                <a16:creationId xmlns:a16="http://schemas.microsoft.com/office/drawing/2014/main" id="{CDB5AD87-A420-4EEC-95B2-BFCC9ABF106D}"/>
              </a:ext>
            </a:extLst>
          </p:cNvPr>
          <p:cNvSpPr>
            <a:spLocks noGrp="1"/>
          </p:cNvSpPr>
          <p:nvPr>
            <p:ph idx="1"/>
          </p:nvPr>
        </p:nvSpPr>
        <p:spPr>
          <a:xfrm>
            <a:off x="443060" y="150777"/>
            <a:ext cx="7902278" cy="435114"/>
          </a:xfrm>
        </p:spPr>
        <p:txBody>
          <a:bodyPr>
            <a:normAutofit/>
          </a:bodyPr>
          <a:lstStyle/>
          <a:p>
            <a:pPr marL="0" indent="0">
              <a:lnSpc>
                <a:spcPct val="107000"/>
              </a:lnSpc>
              <a:buNone/>
            </a:pPr>
            <a:r>
              <a:rPr lang="he-IL" sz="1800" dirty="0">
                <a:latin typeface="Tahoma" panose="020B0604030504040204" pitchFamily="34" charset="0"/>
                <a:ea typeface="Tahoma" panose="020B0604030504040204" pitchFamily="34" charset="0"/>
                <a:cs typeface="Tahoma" panose="020B0604030504040204" pitchFamily="34" charset="0"/>
              </a:rPr>
              <a:t>לאורך המשחק, השחקן כלל הנראה ירגיש את הרגשות העיקריים הבאים:</a:t>
            </a:r>
            <a:endParaRPr lang="en-US" sz="18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Use links below to save image.">
            <a:extLst>
              <a:ext uri="{FF2B5EF4-FFF2-40B4-BE49-F238E27FC236}">
                <a16:creationId xmlns:a16="http://schemas.microsoft.com/office/drawing/2014/main" id="{8D8DACB2-F77D-45C0-8DD5-0367B2292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3268" y="3429000"/>
            <a:ext cx="1097540" cy="1097540"/>
          </a:xfrm>
          <a:prstGeom prst="rect">
            <a:avLst/>
          </a:prstGeom>
          <a:noFill/>
          <a:extLst>
            <a:ext uri="{909E8E84-426E-40DD-AFC4-6F175D3DCCD1}">
              <a14:hiddenFill xmlns:a14="http://schemas.microsoft.com/office/drawing/2010/main">
                <a:solidFill>
                  <a:srgbClr val="FFFFFF"/>
                </a:solidFill>
              </a14:hiddenFill>
            </a:ext>
          </a:extLst>
        </p:spPr>
      </p:pic>
      <p:sp>
        <p:nvSpPr>
          <p:cNvPr id="13" name="תיבת טקסט 12">
            <a:extLst>
              <a:ext uri="{FF2B5EF4-FFF2-40B4-BE49-F238E27FC236}">
                <a16:creationId xmlns:a16="http://schemas.microsoft.com/office/drawing/2014/main" id="{724E8635-8A29-4BA0-AA4F-96822C8848D4}"/>
              </a:ext>
            </a:extLst>
          </p:cNvPr>
          <p:cNvSpPr txBox="1"/>
          <p:nvPr/>
        </p:nvSpPr>
        <p:spPr>
          <a:xfrm>
            <a:off x="4396994" y="1195321"/>
            <a:ext cx="3835066" cy="1815882"/>
          </a:xfrm>
          <a:prstGeom prst="rect">
            <a:avLst/>
          </a:prstGeom>
          <a:noFill/>
        </p:spPr>
        <p:txBody>
          <a:bodyPr wrap="square">
            <a:spAutoFit/>
          </a:bodyPr>
          <a:lstStyle/>
          <a:p>
            <a:pPr algn="ctr"/>
            <a:r>
              <a:rPr lang="he-IL" sz="1600" b="1" u="sng" dirty="0">
                <a:latin typeface="Tahoma" panose="020B0604030504040204" pitchFamily="34" charset="0"/>
                <a:ea typeface="Tahoma" panose="020B0604030504040204" pitchFamily="34" charset="0"/>
                <a:cs typeface="Tahoma" panose="020B0604030504040204" pitchFamily="34" charset="0"/>
              </a:rPr>
              <a:t>תסכול לעומת סיפוק:</a:t>
            </a:r>
          </a:p>
          <a:p>
            <a:endParaRPr lang="he-IL" sz="1600" b="1" u="sng"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הקרבות המאתגרים וההתקדמות האיטית לאורם גורמים לשחקן להרגיש </a:t>
            </a:r>
            <a:r>
              <a:rPr lang="he-IL" sz="1600" b="1" dirty="0">
                <a:latin typeface="Tahoma" panose="020B0604030504040204" pitchFamily="34" charset="0"/>
                <a:ea typeface="Tahoma" panose="020B0604030504040204" pitchFamily="34" charset="0"/>
                <a:cs typeface="Tahoma" panose="020B0604030504040204" pitchFamily="34" charset="0"/>
              </a:rPr>
              <a:t>חסר אונים</a:t>
            </a:r>
            <a:r>
              <a:rPr lang="he-IL" sz="1600" dirty="0">
                <a:latin typeface="Tahoma" panose="020B0604030504040204" pitchFamily="34" charset="0"/>
                <a:ea typeface="Tahoma" panose="020B0604030504040204" pitchFamily="34" charset="0"/>
                <a:cs typeface="Tahoma" panose="020B0604030504040204" pitchFamily="34" charset="0"/>
              </a:rPr>
              <a:t>, לאור קשיים חוזרים ונשנים.      אך כשהוא מצליח להתגבר עליהם,   הוא חווה תחושת </a:t>
            </a:r>
            <a:r>
              <a:rPr lang="he-IL" sz="1600" b="1" dirty="0">
                <a:latin typeface="Tahoma" panose="020B0604030504040204" pitchFamily="34" charset="0"/>
                <a:ea typeface="Tahoma" panose="020B0604030504040204" pitchFamily="34" charset="0"/>
                <a:cs typeface="Tahoma" panose="020B0604030504040204" pitchFamily="34" charset="0"/>
              </a:rPr>
              <a:t>סיפוק </a:t>
            </a:r>
            <a:r>
              <a:rPr lang="he-IL" sz="1600" dirty="0">
                <a:latin typeface="Tahoma" panose="020B0604030504040204" pitchFamily="34" charset="0"/>
                <a:ea typeface="Tahoma" panose="020B0604030504040204" pitchFamily="34" charset="0"/>
                <a:cs typeface="Tahoma" panose="020B0604030504040204" pitchFamily="34" charset="0"/>
              </a:rPr>
              <a:t>אדירה.</a:t>
            </a:r>
          </a:p>
        </p:txBody>
      </p:sp>
      <p:sp>
        <p:nvSpPr>
          <p:cNvPr id="16" name="תיבת טקסט 15">
            <a:extLst>
              <a:ext uri="{FF2B5EF4-FFF2-40B4-BE49-F238E27FC236}">
                <a16:creationId xmlns:a16="http://schemas.microsoft.com/office/drawing/2014/main" id="{A59F9250-A31C-4804-8E72-84C2B8CC8EFA}"/>
              </a:ext>
            </a:extLst>
          </p:cNvPr>
          <p:cNvSpPr txBox="1"/>
          <p:nvPr/>
        </p:nvSpPr>
        <p:spPr>
          <a:xfrm>
            <a:off x="443060" y="1195321"/>
            <a:ext cx="3524250" cy="1815882"/>
          </a:xfrm>
          <a:prstGeom prst="rect">
            <a:avLst/>
          </a:prstGeom>
          <a:noFill/>
        </p:spPr>
        <p:txBody>
          <a:bodyPr wrap="square">
            <a:spAutoFit/>
          </a:bodyPr>
          <a:lstStyle/>
          <a:p>
            <a:pPr algn="ctr"/>
            <a:r>
              <a:rPr lang="he-IL" sz="1600" b="1" u="sng" dirty="0">
                <a:latin typeface="Tahoma" panose="020B0604030504040204" pitchFamily="34" charset="0"/>
                <a:ea typeface="Tahoma" panose="020B0604030504040204" pitchFamily="34" charset="0"/>
                <a:cs typeface="Tahoma" panose="020B0604030504040204" pitchFamily="34" charset="0"/>
              </a:rPr>
              <a:t>סקרנות:</a:t>
            </a:r>
          </a:p>
          <a:p>
            <a:endParaRPr lang="he-IL" sz="1600"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הסודות והאזורים המוסתרים מעוררים והתגמול בחשיפתם מעוררים בשחקן תחושת </a:t>
            </a:r>
            <a:r>
              <a:rPr lang="he-IL" sz="1600" b="1" dirty="0">
                <a:latin typeface="Tahoma" panose="020B0604030504040204" pitchFamily="34" charset="0"/>
                <a:ea typeface="Tahoma" panose="020B0604030504040204" pitchFamily="34" charset="0"/>
                <a:cs typeface="Tahoma" panose="020B0604030504040204" pitchFamily="34" charset="0"/>
              </a:rPr>
              <a:t>תשוקה</a:t>
            </a:r>
            <a:r>
              <a:rPr lang="he-IL" sz="1600" dirty="0">
                <a:latin typeface="Tahoma" panose="020B0604030504040204" pitchFamily="34" charset="0"/>
                <a:ea typeface="Tahoma" panose="020B0604030504040204" pitchFamily="34" charset="0"/>
                <a:cs typeface="Tahoma" panose="020B0604030504040204" pitchFamily="34" charset="0"/>
              </a:rPr>
              <a:t> לגלות ולחקור עוד. בנוסף, כל גילוי חדש מזין את הרצון להבין את העולם ואת סיפורו.</a:t>
            </a:r>
          </a:p>
        </p:txBody>
      </p:sp>
      <p:sp>
        <p:nvSpPr>
          <p:cNvPr id="17" name="תיבת טקסט 16">
            <a:extLst>
              <a:ext uri="{FF2B5EF4-FFF2-40B4-BE49-F238E27FC236}">
                <a16:creationId xmlns:a16="http://schemas.microsoft.com/office/drawing/2014/main" id="{357A6E17-1F7A-4872-A5C1-FD43279824E1}"/>
              </a:ext>
            </a:extLst>
          </p:cNvPr>
          <p:cNvSpPr txBox="1"/>
          <p:nvPr/>
        </p:nvSpPr>
        <p:spPr>
          <a:xfrm>
            <a:off x="4500885" y="3977770"/>
            <a:ext cx="3668564" cy="1815882"/>
          </a:xfrm>
          <a:prstGeom prst="rect">
            <a:avLst/>
          </a:prstGeom>
          <a:noFill/>
        </p:spPr>
        <p:txBody>
          <a:bodyPr wrap="square">
            <a:spAutoFit/>
          </a:bodyPr>
          <a:lstStyle/>
          <a:p>
            <a:pPr algn="ctr"/>
            <a:r>
              <a:rPr lang="he-IL" sz="1600" b="1" u="sng" dirty="0">
                <a:latin typeface="Tahoma" panose="020B0604030504040204" pitchFamily="34" charset="0"/>
                <a:ea typeface="Tahoma" panose="020B0604030504040204" pitchFamily="34" charset="0"/>
                <a:cs typeface="Tahoma" panose="020B0604030504040204" pitchFamily="34" charset="0"/>
              </a:rPr>
              <a:t>עצב:</a:t>
            </a:r>
          </a:p>
          <a:p>
            <a:endParaRPr lang="he-IL" sz="1600" b="1" u="sng"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האווירה הקודרת והמפגשים עם דמויות במצוקה יוצרות בשחקן תחושת </a:t>
            </a:r>
            <a:r>
              <a:rPr lang="he-IL" sz="1600" b="1" dirty="0">
                <a:latin typeface="Tahoma" panose="020B0604030504040204" pitchFamily="34" charset="0"/>
                <a:ea typeface="Tahoma" panose="020B0604030504040204" pitchFamily="34" charset="0"/>
                <a:cs typeface="Tahoma" panose="020B0604030504040204" pitchFamily="34" charset="0"/>
              </a:rPr>
              <a:t>הזדהות</a:t>
            </a:r>
            <a:r>
              <a:rPr lang="he-IL" sz="1600" dirty="0">
                <a:latin typeface="Tahoma" panose="020B0604030504040204" pitchFamily="34" charset="0"/>
                <a:ea typeface="Tahoma" panose="020B0604030504040204" pitchFamily="34" charset="0"/>
                <a:cs typeface="Tahoma" panose="020B0604030504040204" pitchFamily="34" charset="0"/>
              </a:rPr>
              <a:t> עם הכאב של הדמויות, שמעוררת עצב פנימי על מצבן ודוחפת אותו לעתים לנסות לעזור להן.</a:t>
            </a:r>
          </a:p>
        </p:txBody>
      </p:sp>
      <p:sp>
        <p:nvSpPr>
          <p:cNvPr id="18" name="תיבת טקסט 17">
            <a:extLst>
              <a:ext uri="{FF2B5EF4-FFF2-40B4-BE49-F238E27FC236}">
                <a16:creationId xmlns:a16="http://schemas.microsoft.com/office/drawing/2014/main" id="{48DF15D1-9BCE-49B4-95E2-571AF7A24FC7}"/>
              </a:ext>
            </a:extLst>
          </p:cNvPr>
          <p:cNvSpPr txBox="1"/>
          <p:nvPr/>
        </p:nvSpPr>
        <p:spPr>
          <a:xfrm>
            <a:off x="137208" y="3977770"/>
            <a:ext cx="3943350" cy="1815882"/>
          </a:xfrm>
          <a:prstGeom prst="rect">
            <a:avLst/>
          </a:prstGeom>
          <a:noFill/>
        </p:spPr>
        <p:txBody>
          <a:bodyPr wrap="square">
            <a:spAutoFit/>
          </a:bodyPr>
          <a:lstStyle/>
          <a:p>
            <a:pPr algn="ctr"/>
            <a:r>
              <a:rPr lang="he-IL" sz="1600" b="1" u="sng" dirty="0">
                <a:latin typeface="Tahoma" panose="020B0604030504040204" pitchFamily="34" charset="0"/>
                <a:ea typeface="Tahoma" panose="020B0604030504040204" pitchFamily="34" charset="0"/>
                <a:cs typeface="Tahoma" panose="020B0604030504040204" pitchFamily="34" charset="0"/>
              </a:rPr>
              <a:t>פליאה:</a:t>
            </a:r>
          </a:p>
          <a:p>
            <a:pPr algn="ctr"/>
            <a:endParaRPr lang="he-IL" sz="1600" b="1" u="sng" dirty="0">
              <a:latin typeface="Tahoma" panose="020B0604030504040204" pitchFamily="34" charset="0"/>
              <a:ea typeface="Tahoma" panose="020B0604030504040204" pitchFamily="34" charset="0"/>
              <a:cs typeface="Tahoma" panose="020B0604030504040204" pitchFamily="34" charset="0"/>
            </a:endParaRPr>
          </a:p>
          <a:p>
            <a:r>
              <a:rPr lang="he-IL" sz="1600" dirty="0">
                <a:latin typeface="Tahoma" panose="020B0604030504040204" pitchFamily="34" charset="0"/>
                <a:ea typeface="Tahoma" panose="020B0604030504040204" pitchFamily="34" charset="0"/>
                <a:cs typeface="Tahoma" panose="020B0604030504040204" pitchFamily="34" charset="0"/>
              </a:rPr>
              <a:t>כל טוויסט בעלילה או גילוי בלתי צפוי מייצר בשחקן תחושת </a:t>
            </a:r>
            <a:r>
              <a:rPr lang="he-IL" sz="1600" b="1" dirty="0">
                <a:latin typeface="Tahoma" panose="020B0604030504040204" pitchFamily="34" charset="0"/>
                <a:ea typeface="Tahoma" panose="020B0604030504040204" pitchFamily="34" charset="0"/>
                <a:cs typeface="Tahoma" panose="020B0604030504040204" pitchFamily="34" charset="0"/>
              </a:rPr>
              <a:t>התרגשות</a:t>
            </a:r>
            <a:r>
              <a:rPr lang="he-IL" sz="1600" dirty="0">
                <a:latin typeface="Tahoma" panose="020B0604030504040204" pitchFamily="34" charset="0"/>
                <a:ea typeface="Tahoma" panose="020B0604030504040204" pitchFamily="34" charset="0"/>
                <a:cs typeface="Tahoma" panose="020B0604030504040204" pitchFamily="34" charset="0"/>
              </a:rPr>
              <a:t> ו</a:t>
            </a:r>
            <a:r>
              <a:rPr lang="he-IL" sz="1600" b="1" dirty="0">
                <a:latin typeface="Tahoma" panose="020B0604030504040204" pitchFamily="34" charset="0"/>
                <a:ea typeface="Tahoma" panose="020B0604030504040204" pitchFamily="34" charset="0"/>
                <a:cs typeface="Tahoma" panose="020B0604030504040204" pitchFamily="34" charset="0"/>
              </a:rPr>
              <a:t>פליאה</a:t>
            </a:r>
            <a:r>
              <a:rPr lang="he-IL" sz="1600" dirty="0">
                <a:latin typeface="Tahoma" panose="020B0604030504040204" pitchFamily="34" charset="0"/>
                <a:ea typeface="Tahoma" panose="020B0604030504040204" pitchFamily="34" charset="0"/>
                <a:cs typeface="Tahoma" panose="020B0604030504040204" pitchFamily="34" charset="0"/>
              </a:rPr>
              <a:t>, כאשר משהו חדש ומסקרן מתגלה לפתע, מה שמזכיר לו שהעולם רחב ומלא בעומק.</a:t>
            </a:r>
          </a:p>
        </p:txBody>
      </p:sp>
      <p:cxnSp>
        <p:nvCxnSpPr>
          <p:cNvPr id="6" name="מחבר ישר 5">
            <a:extLst>
              <a:ext uri="{FF2B5EF4-FFF2-40B4-BE49-F238E27FC236}">
                <a16:creationId xmlns:a16="http://schemas.microsoft.com/office/drawing/2014/main" id="{94D700E8-EF54-40BD-9B2C-11887EB105CF}"/>
              </a:ext>
            </a:extLst>
          </p:cNvPr>
          <p:cNvCxnSpPr/>
          <p:nvPr/>
        </p:nvCxnSpPr>
        <p:spPr>
          <a:xfrm>
            <a:off x="443060" y="3562350"/>
            <a:ext cx="7726389" cy="0"/>
          </a:xfrm>
          <a:prstGeom prst="line">
            <a:avLst/>
          </a:prstGeom>
          <a:ln w="38100">
            <a:solidFill>
              <a:srgbClr val="740000"/>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53564017-C9C9-4472-A7CC-1455537BB19B}"/>
              </a:ext>
            </a:extLst>
          </p:cNvPr>
          <p:cNvCxnSpPr>
            <a:cxnSpLocks/>
          </p:cNvCxnSpPr>
          <p:nvPr/>
        </p:nvCxnSpPr>
        <p:spPr>
          <a:xfrm flipV="1">
            <a:off x="4297683" y="962025"/>
            <a:ext cx="0" cy="5200650"/>
          </a:xfrm>
          <a:prstGeom prst="line">
            <a:avLst/>
          </a:prstGeom>
          <a:ln w="38100">
            <a:solidFill>
              <a:srgbClr val="74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49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3389</TotalTime>
  <Words>2046</Words>
  <Application>Microsoft Office PowerPoint</Application>
  <PresentationFormat>מסך רחב</PresentationFormat>
  <Paragraphs>252</Paragraphs>
  <Slides>21</Slides>
  <Notes>21</Notes>
  <HiddenSlides>1</HiddenSlides>
  <MMClips>1</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21</vt:i4>
      </vt:variant>
    </vt:vector>
  </HeadingPairs>
  <TitlesOfParts>
    <vt:vector size="29" baseType="lpstr">
      <vt:lpstr>Arial</vt:lpstr>
      <vt:lpstr>Calibri</vt:lpstr>
      <vt:lpstr>Calibri Light</vt:lpstr>
      <vt:lpstr>Copperplate Gothic Light</vt:lpstr>
      <vt:lpstr>Courier New</vt:lpstr>
      <vt:lpstr>Symbol</vt:lpstr>
      <vt:lpstr>Tahoma</vt:lpstr>
      <vt:lpstr>ערכת נושא Office</vt:lpstr>
      <vt:lpstr>מצגת של PowerPoint‏</vt:lpstr>
      <vt:lpstr>מבוא</vt:lpstr>
      <vt:lpstr>טיזר למשחק</vt:lpstr>
      <vt:lpstr>מצגת של PowerPoint‏</vt:lpstr>
      <vt:lpstr>מצגת של PowerPoint‏</vt:lpstr>
      <vt:lpstr>זרימה</vt:lpstr>
      <vt:lpstr>זרימה</vt:lpstr>
      <vt:lpstr>מצגת של PowerPoint‏</vt:lpstr>
      <vt:lpstr>רגשות</vt:lpstr>
      <vt:lpstr>מצגת של PowerPoint‏</vt:lpstr>
      <vt:lpstr>מצגת של PowerPoint‏</vt:lpstr>
      <vt:lpstr>דמויות</vt:lpstr>
      <vt:lpstr>דמויות</vt:lpstr>
      <vt:lpstr>מצגת של PowerPoint‏</vt:lpstr>
      <vt:lpstr>מצגת של PowerPoint‏</vt:lpstr>
      <vt:lpstr>העולם</vt:lpstr>
      <vt:lpstr>העולם</vt:lpstr>
      <vt:lpstr>העולם</vt:lpstr>
      <vt:lpstr>העולם</vt:lpstr>
      <vt:lpstr>מצגת של PowerPoint‏</vt:lpstr>
      <vt:lpstr>תודה על ההקשבה!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ברק פינקל</dc:creator>
  <cp:lastModifiedBy>ברק פינקל</cp:lastModifiedBy>
  <cp:revision>157</cp:revision>
  <dcterms:created xsi:type="dcterms:W3CDTF">2024-11-08T17:55:52Z</dcterms:created>
  <dcterms:modified xsi:type="dcterms:W3CDTF">2024-12-16T16:50:52Z</dcterms:modified>
</cp:coreProperties>
</file>